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8" r:id="rId41"/>
    <p:sldId id="305" r:id="rId42"/>
    <p:sldId id="304" r:id="rId43"/>
    <p:sldId id="306" r:id="rId44"/>
    <p:sldId id="296" r:id="rId45"/>
    <p:sldId id="297" r:id="rId46"/>
    <p:sldId id="314" r:id="rId47"/>
    <p:sldId id="298" r:id="rId48"/>
    <p:sldId id="309" r:id="rId49"/>
    <p:sldId id="310" r:id="rId50"/>
    <p:sldId id="299" r:id="rId51"/>
    <p:sldId id="311" r:id="rId52"/>
    <p:sldId id="312" r:id="rId53"/>
    <p:sldId id="313" r:id="rId54"/>
    <p:sldId id="300" r:id="rId55"/>
    <p:sldId id="302" r:id="rId56"/>
    <p:sldId id="30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66FF66"/>
    <a:srgbClr val="FF00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0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9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3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6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43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9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7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9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5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6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AF14-AEA9-4B74-AC59-01D927F3E8E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FDE9-093F-48AB-BF43-F54D660AA1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74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2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4" y="2866455"/>
            <a:ext cx="9144000" cy="2289428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RING THOERY</a:t>
            </a:r>
            <a:endParaRPr lang="en-IN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052" y="692332"/>
            <a:ext cx="798140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IN" sz="6000" b="1" i="1" dirty="0" smtClean="0">
                <a:ln/>
                <a:solidFill>
                  <a:schemeClr val="accent3"/>
                </a:solidFill>
              </a:rPr>
              <a:t>PAPER - V</a:t>
            </a:r>
          </a:p>
          <a:p>
            <a:pPr algn="ctr"/>
            <a:r>
              <a:rPr lang="en-IN" sz="6000" b="1" i="1" dirty="0" smtClean="0">
                <a:ln/>
                <a:solidFill>
                  <a:schemeClr val="accent3"/>
                </a:solidFill>
              </a:rPr>
              <a:t>UNIT : IV</a:t>
            </a:r>
            <a:endParaRPr lang="en-IN" sz="6000" b="1" i="1" dirty="0">
              <a:ln/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3222"/>
          </a:xfrm>
        </p:spPr>
        <p:txBody>
          <a:bodyPr>
            <a:normAutofit/>
          </a:bodyPr>
          <a:lstStyle/>
          <a:p>
            <a:r>
              <a:rPr lang="en-IN" sz="3600" b="1" u="sng" dirty="0" smtClean="0">
                <a:solidFill>
                  <a:schemeClr val="accent2">
                    <a:lumMod val="50000"/>
                  </a:schemeClr>
                </a:solidFill>
              </a:rPr>
              <a:t>Exercises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I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4508" y="1162594"/>
                <a:ext cx="10515600" cy="5172892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IN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Give an example of a ring with is neither commutative nor has a unit element.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=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IN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IN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IN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IN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IN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0   0</m:t>
                                </m:r>
                              </m:e>
                            </m:eqArr>
                          </m:e>
                        </m:d>
                        <m: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𝑎𝑟𝑒</m:t>
                        </m:r>
                        <m: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𝑟𝑒𝑎𝑙𝑠</m:t>
                        </m:r>
                      </m:e>
                    </m:d>
                  </m:oMath>
                </a14:m>
                <a:endParaRPr lang="en-IN" b="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     R is not commutative because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0    0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IN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0    0  </m:t>
                              </m:r>
                            </m:e>
                          </m:eqArr>
                        </m:e>
                      </m:d>
                      <m:r>
                        <a:rPr lang="en-IN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ctrlPr>
                            <a:rPr lang="en-IN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IN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i="1" dirty="0" smtClean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IN" dirty="0" smtClean="0">
                  <a:solidFill>
                    <a:schemeClr val="accent3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    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0    0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0    0  </m:t>
                              </m:r>
                            </m:e>
                          </m:eqArr>
                        </m:e>
                      </m:d>
                      <m:r>
                        <a:rPr lang="en-IN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>
                  <a:solidFill>
                    <a:schemeClr val="accent3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IN" dirty="0" smtClean="0">
                  <a:solidFill>
                    <a:schemeClr val="accent3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0    0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0    0  </m:t>
                              </m:r>
                            </m:e>
                          </m:eqArr>
                        </m:e>
                      </m:d>
                      <m:r>
                        <a:rPr lang="en-IN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    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0    0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0    0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>
                  <a:solidFill>
                    <a:schemeClr val="accent3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IN" dirty="0" smtClean="0">
                    <a:solidFill>
                      <a:schemeClr val="accent3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And there is no unit element.</a:t>
                </a:r>
              </a:p>
              <a:p>
                <a:pPr marL="0" indent="0">
                  <a:buNone/>
                </a:pPr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508" y="1162594"/>
                <a:ext cx="10515600" cy="5172892"/>
              </a:xfrm>
              <a:blipFill>
                <a:blip r:embed="rId5"/>
                <a:stretch>
                  <a:fillRect l="-1101" t="-2594" b="-27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3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3142" y="1018903"/>
                <a:ext cx="10842171" cy="5183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2. Show that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IN" sz="28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 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where R is a ring.</a:t>
                </a:r>
              </a:p>
              <a:p>
                <a:r>
                  <a:rPr lang="en-IN" sz="2800" dirty="0" smtClean="0">
                    <a:solidFill>
                      <a:schemeClr val="accent3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IN" sz="28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en-IN" sz="2800" b="0" dirty="0" smtClean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IN" sz="2800" dirty="0" smtClean="0">
                    <a:solidFill>
                      <a:schemeClr val="accent3"/>
                    </a:solidFill>
                  </a:rPr>
                  <a:t>    [ by distributive law]</a:t>
                </a:r>
              </a:p>
              <a:p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IN" sz="2800" dirty="0" smtClean="0">
                    <a:solidFill>
                      <a:schemeClr val="accent3"/>
                    </a:solidFill>
                  </a:rPr>
                  <a:t>     [by proposition]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accent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a:rPr lang="en-IN" sz="28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IN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IN" sz="2800" dirty="0" smtClean="0">
                  <a:solidFill>
                    <a:schemeClr val="accent3"/>
                  </a:solidFill>
                  <a:ea typeface="Cambria Math" panose="02040503050406030204" pitchFamily="18" charset="0"/>
                </a:endParaRPr>
              </a:p>
              <a:p>
                <a:endParaRPr lang="en-IN" sz="28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3.Give an example of ring with finite number of element which is not  </a:t>
                </a:r>
              </a:p>
              <a:p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   commutative.</a:t>
                </a:r>
              </a:p>
              <a:p>
                <a:r>
                  <a:rPr lang="en-IN" sz="2800" dirty="0" smtClean="0">
                    <a:solidFill>
                      <a:schemeClr val="accent3"/>
                    </a:solidFill>
                  </a:rPr>
                  <a:t>=    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80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28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IN" sz="2800" i="1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IN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IN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IN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IN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eqArr>
                          </m:e>
                        </m:d>
                        <m:r>
                          <a:rPr lang="en-IN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8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sz="2800" dirty="0" smtClean="0">
                  <a:solidFill>
                    <a:schemeClr val="accent3"/>
                  </a:solidFill>
                </a:endParaRPr>
              </a:p>
              <a:p>
                <a:r>
                  <a:rPr lang="en-IN" sz="2800" dirty="0" smtClean="0">
                    <a:solidFill>
                      <a:schemeClr val="accent3"/>
                    </a:solidFill>
                  </a:rPr>
                  <a:t>        It is ring with a finite number of element which is not  commutative. </a:t>
                </a:r>
              </a:p>
              <a:p>
                <a:endParaRPr lang="en-IN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" y="1018903"/>
                <a:ext cx="10842171" cy="5183855"/>
              </a:xfrm>
              <a:prstGeom prst="rect">
                <a:avLst/>
              </a:prstGeom>
              <a:blipFill>
                <a:blip r:embed="rId5"/>
                <a:stretch>
                  <a:fillRect l="-1124" t="-1058" r="-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073" y="475706"/>
                <a:ext cx="1166513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4. Give an example of a ring in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in that set (it is the Boolean </a:t>
                </a:r>
              </a:p>
              <a:p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  ring)</a:t>
                </a:r>
              </a:p>
              <a:p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=  Consider,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IN" sz="2800" b="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 is a ring, from the table it is clear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28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    is closed under addition, zero is the identity </a:t>
                </a:r>
              </a:p>
              <a:p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    element for addition.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8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. Additive  </a:t>
                </a:r>
              </a:p>
              <a:p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    inverse of 0 is 0 and 1 is 1. </a:t>
                </a:r>
              </a:p>
              <a:p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    It is a semigroup and distributive property holds good.</a:t>
                </a:r>
              </a:p>
              <a:p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    Therefore, R is a ring.</a:t>
                </a:r>
              </a:p>
              <a:p>
                <a:r>
                  <a:rPr lang="en-IN" sz="2800" dirty="0" smtClean="0">
                    <a:solidFill>
                      <a:schemeClr val="bg2">
                        <a:lumMod val="75000"/>
                      </a:schemeClr>
                    </a:solidFill>
                  </a:rPr>
                  <a:t>    Also,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8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3" y="475706"/>
                <a:ext cx="11665132" cy="4832092"/>
              </a:xfrm>
              <a:prstGeom prst="rect">
                <a:avLst/>
              </a:prstGeom>
              <a:blipFill>
                <a:blip r:embed="rId5"/>
                <a:stretch>
                  <a:fillRect l="-1098" t="-11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66623"/>
              </p:ext>
            </p:extLst>
          </p:nvPr>
        </p:nvGraphicFramePr>
        <p:xfrm>
          <a:off x="9524633" y="1596715"/>
          <a:ext cx="184186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55">
                  <a:extLst>
                    <a:ext uri="{9D8B030D-6E8A-4147-A177-3AD203B41FA5}">
                      <a16:colId xmlns="" xmlns:a16="http://schemas.microsoft.com/office/drawing/2014/main" val="2838981741"/>
                    </a:ext>
                  </a:extLst>
                </a:gridCol>
                <a:gridCol w="613955">
                  <a:extLst>
                    <a:ext uri="{9D8B030D-6E8A-4147-A177-3AD203B41FA5}">
                      <a16:colId xmlns="" xmlns:a16="http://schemas.microsoft.com/office/drawing/2014/main" val="192482589"/>
                    </a:ext>
                  </a:extLst>
                </a:gridCol>
                <a:gridCol w="613955">
                  <a:extLst>
                    <a:ext uri="{9D8B030D-6E8A-4147-A177-3AD203B41FA5}">
                      <a16:colId xmlns="" xmlns:a16="http://schemas.microsoft.com/office/drawing/2014/main" val="2485766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47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257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867585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75040"/>
              </p:ext>
            </p:extLst>
          </p:nvPr>
        </p:nvGraphicFramePr>
        <p:xfrm>
          <a:off x="9524633" y="3091939"/>
          <a:ext cx="184186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55">
                  <a:extLst>
                    <a:ext uri="{9D8B030D-6E8A-4147-A177-3AD203B41FA5}">
                      <a16:colId xmlns="" xmlns:a16="http://schemas.microsoft.com/office/drawing/2014/main" val="1476041995"/>
                    </a:ext>
                  </a:extLst>
                </a:gridCol>
                <a:gridCol w="613955">
                  <a:extLst>
                    <a:ext uri="{9D8B030D-6E8A-4147-A177-3AD203B41FA5}">
                      <a16:colId xmlns="" xmlns:a16="http://schemas.microsoft.com/office/drawing/2014/main" val="902330719"/>
                    </a:ext>
                  </a:extLst>
                </a:gridCol>
                <a:gridCol w="613955">
                  <a:extLst>
                    <a:ext uri="{9D8B030D-6E8A-4147-A177-3AD203B41FA5}">
                      <a16:colId xmlns="" xmlns:a16="http://schemas.microsoft.com/office/drawing/2014/main" val="1208118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  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17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   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926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6328197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3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0078" y="0"/>
                <a:ext cx="10607042" cy="6887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600" b="1" u="sng" dirty="0" smtClean="0">
                    <a:solidFill>
                      <a:srgbClr val="FF0066"/>
                    </a:solidFill>
                  </a:rPr>
                  <a:t>Integral domain</a:t>
                </a:r>
                <a:r>
                  <a:rPr lang="en-IN" sz="3600" b="1" dirty="0" smtClean="0">
                    <a:solidFill>
                      <a:srgbClr val="FF0066"/>
                    </a:solidFill>
                  </a:rPr>
                  <a:t>:</a:t>
                </a:r>
              </a:p>
              <a:p>
                <a:r>
                  <a:rPr lang="en-IN" sz="3200" b="1" u="sng" dirty="0" smtClean="0">
                    <a:solidFill>
                      <a:srgbClr val="669900"/>
                    </a:solidFill>
                  </a:rPr>
                  <a:t>Definition</a:t>
                </a:r>
                <a:r>
                  <a:rPr lang="en-IN" sz="3200" b="1" dirty="0" smtClean="0">
                    <a:solidFill>
                      <a:srgbClr val="669900"/>
                    </a:solidFill>
                  </a:rPr>
                  <a:t>:</a:t>
                </a:r>
              </a:p>
              <a:p>
                <a:r>
                  <a:rPr lang="en-IN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Let R be a ring  and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I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IN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when </a:t>
                </a:r>
                <a:r>
                  <a:rPr lang="en-IN" sz="2800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ab = 0  </a:t>
                </a:r>
                <a:r>
                  <a:rPr lang="en-IN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implies b is the right zero divisor and a is called as left zero divisor.</a:t>
                </a:r>
              </a:p>
              <a:p>
                <a:endParaRPr lang="en-IN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IN" sz="2800" b="1" u="sng" dirty="0" smtClean="0">
                    <a:solidFill>
                      <a:srgbClr val="669900"/>
                    </a:solidFill>
                  </a:rPr>
                  <a:t>Examples</a:t>
                </a:r>
                <a:r>
                  <a:rPr lang="en-IN" sz="2800" b="1" dirty="0" smtClean="0">
                    <a:solidFill>
                      <a:srgbClr val="669900"/>
                    </a:solidFill>
                  </a:rPr>
                  <a:t> :</a:t>
                </a:r>
              </a:p>
              <a:p>
                <a:pPr marL="514350" indent="-514350">
                  <a:buAutoNum type="arabicPeriod"/>
                </a:pPr>
                <a:r>
                  <a:rPr lang="en-IN" sz="2800" dirty="0" smtClean="0">
                    <a:solidFill>
                      <a:srgbClr val="00B0F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IN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IN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IN" sz="2800" dirty="0" smtClean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̅"/>
                          <m:ctrlPr>
                            <a:rPr lang="en-IN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=6≡0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IN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IN" sz="2800" b="0" dirty="0" smtClean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     Therefore,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is the left zero divisor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is the right zero divisor.</a:t>
                </a:r>
              </a:p>
              <a:p>
                <a:pPr marL="514350" indent="-514350">
                  <a:buAutoNum type="arabicPeriod" startAt="2"/>
                </a:pPr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In the ring of 2 X 2 matrices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0   0</m:t>
                            </m:r>
                          </m:e>
                          <m:e>
                            <m:r>
                              <a:rPr lang="e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0   1</m:t>
                            </m:r>
                          </m:e>
                        </m:eqArr>
                      </m:e>
                    </m:d>
                    <m:r>
                      <a:rPr lang="en-IN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IN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are the zero divisors </a:t>
                </a:r>
              </a:p>
              <a:p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     because,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0   0</m:t>
                            </m:r>
                          </m:e>
                          <m:e>
                            <m: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0   1</m:t>
                            </m:r>
                          </m:e>
                        </m:eqArr>
                      </m:e>
                    </m:d>
                  </m:oMath>
                </a14:m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IN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0   0</m:t>
                            </m:r>
                          </m:e>
                          <m:e>
                            <m:r>
                              <a:rPr lang="en-IN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IN" sz="2800" dirty="0" smtClean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    Note that a zero divisor is non-zero elements by definition.</a:t>
                </a:r>
              </a:p>
              <a:p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3. 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there is no zero divisor.</a:t>
                </a:r>
              </a:p>
              <a:p>
                <a:endParaRPr lang="en-IN" sz="2800" dirty="0" smtClean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8" y="0"/>
                <a:ext cx="10607042" cy="6887270"/>
              </a:xfrm>
              <a:prstGeom prst="rect">
                <a:avLst/>
              </a:prstGeom>
              <a:blipFill>
                <a:blip r:embed="rId5"/>
                <a:stretch>
                  <a:fillRect l="-1724" t="-1327" r="-12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8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368" y="1071156"/>
                <a:ext cx="11207932" cy="6293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b="1" dirty="0" smtClean="0">
                    <a:solidFill>
                      <a:srgbClr val="FF0000"/>
                    </a:solidFill>
                  </a:rPr>
                  <a:t>Definition : </a:t>
                </a:r>
              </a:p>
              <a:p>
                <a:r>
                  <a:rPr lang="en-IN" sz="2800" dirty="0" smtClean="0">
                    <a:solidFill>
                      <a:srgbClr val="7030A0"/>
                    </a:solidFill>
                  </a:rPr>
                  <a:t>A  commutative ring which has no zero divisor is called an </a:t>
                </a:r>
                <a:r>
                  <a:rPr lang="en-IN" sz="2800" dirty="0" smtClean="0">
                    <a:solidFill>
                      <a:srgbClr val="C00000"/>
                    </a:solidFill>
                  </a:rPr>
                  <a:t>integral domain</a:t>
                </a:r>
                <a:r>
                  <a:rPr lang="en-IN" sz="2800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IN" sz="2800" dirty="0" smtClean="0">
                    <a:solidFill>
                      <a:srgbClr val="7030A0"/>
                    </a:solidFill>
                  </a:rPr>
                  <a:t>       i.e. if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N" sz="2800" dirty="0" smtClean="0">
                    <a:solidFill>
                      <a:srgbClr val="7030A0"/>
                    </a:solidFill>
                  </a:rPr>
                  <a:t> 0,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≠0⟹</m:t>
                    </m:r>
                    <m:r>
                      <a:rPr lang="en-IN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IN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IN" sz="2800" dirty="0" smtClean="0">
                    <a:solidFill>
                      <a:srgbClr val="7030A0"/>
                    </a:solidFill>
                  </a:rPr>
                  <a:t>  is an integral domain.</a:t>
                </a:r>
              </a:p>
              <a:p>
                <a:endParaRPr lang="en-IN" sz="2800" dirty="0"/>
              </a:p>
              <a:p>
                <a:r>
                  <a:rPr lang="en-IN" sz="2800" b="1" dirty="0" smtClean="0">
                    <a:solidFill>
                      <a:srgbClr val="FF0000"/>
                    </a:solidFill>
                  </a:rPr>
                  <a:t>Examples :</a:t>
                </a:r>
              </a:p>
              <a:p>
                <a:pPr marL="342900" indent="-342900">
                  <a:buAutoNum type="arabicPeriod"/>
                </a:pPr>
                <a:r>
                  <a:rPr lang="en-IN" sz="28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 ring Z, Q, R, C of integers, rational numbers, real numbers and complex numbers are all integral domains.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the ring of residue classes modulo 5 is an integral domain because there is no zero divisor.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IN" sz="28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this ring also an integral domain.</a:t>
                </a:r>
              </a:p>
              <a:p>
                <a:endParaRPr lang="en-IN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IN" sz="2800" dirty="0" smtClean="0"/>
              </a:p>
              <a:p>
                <a:endParaRPr lang="en-IN" dirty="0" smtClean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68" y="1071156"/>
                <a:ext cx="11207932" cy="6293326"/>
              </a:xfrm>
              <a:prstGeom prst="rect">
                <a:avLst/>
              </a:prstGeom>
              <a:blipFill>
                <a:blip r:embed="rId5"/>
                <a:stretch>
                  <a:fillRect l="-1142" t="-9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195" y="130628"/>
                <a:ext cx="11560628" cy="629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 smtClean="0"/>
                  <a:t>The following are some examples of commutative rings which are not an Integral domain.</a:t>
                </a:r>
              </a:p>
              <a:p>
                <a:r>
                  <a:rPr lang="en-IN" sz="28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4.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𝑖𝑛𝑡𝑒𝑔𝑟𝑎𝑙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𝑑𝑜𝑚𝑎𝑖𝑛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𝑏𝑒𝑐𝑎𝑢𝑠𝑒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𝑡h𝑒𝑟𝑒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𝑑𝑖𝑣𝑖𝑠𝑜𝑟𝑠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800" b="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514350" indent="-514350">
                  <a:buAutoNum type="arabicPeriod" startAt="5"/>
                </a:pPr>
                <a:r>
                  <a:rPr lang="en-IN" sz="28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 ring  C[0,1]  of real valued continuous functions on [0,1] is not an integral domain because,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0,        0</m:t>
                            </m:r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f>
                              <m:fPr>
                                <m:ctrlP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28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  <m:r>
                              <m:rPr>
                                <m:nor/>
                              </m:rPr>
                              <a:rPr lang="en-IN" sz="2800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IN" sz="28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 0≤</m:t>
                              </m:r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0,          </m:t>
                              </m:r>
                              <m:f>
                                <m:fPr>
                                  <m:ctrlP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  <m:r>
                                <m:rPr>
                                  <m:nor/>
                                </m:rPr>
                                <a:rPr lang="en-IN" sz="2800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IN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IN" sz="28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    Then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IN" sz="2800" b="0" dirty="0" smtClean="0">
                  <a:solidFill>
                    <a:schemeClr val="accent2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d>
                        <m:dPr>
                          <m:ctrlP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IN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[0,1]</m:t>
                      </m:r>
                    </m:oMath>
                  </m:oMathPara>
                </a14:m>
                <a:endParaRPr lang="en-IN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5" y="130628"/>
                <a:ext cx="11560628" cy="6299545"/>
              </a:xfrm>
              <a:prstGeom prst="rect">
                <a:avLst/>
              </a:prstGeom>
              <a:blipFill>
                <a:blip r:embed="rId5"/>
                <a:stretch>
                  <a:fillRect l="-1108" t="-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5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7828" y="587829"/>
                <a:ext cx="11273245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4000" b="1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Field</a:t>
                </a:r>
                <a:r>
                  <a:rPr lang="en-IN" sz="4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:</a:t>
                </a:r>
              </a:p>
              <a:p>
                <a:r>
                  <a:rPr lang="en-IN" sz="3600" b="1" u="sng" dirty="0" smtClean="0">
                    <a:solidFill>
                      <a:srgbClr val="FF0066"/>
                    </a:solidFill>
                  </a:rPr>
                  <a:t>Definitions</a:t>
                </a:r>
                <a:r>
                  <a:rPr lang="en-IN" sz="3600" b="1" dirty="0" smtClean="0">
                    <a:solidFill>
                      <a:srgbClr val="FF0066"/>
                    </a:solidFill>
                  </a:rPr>
                  <a:t> 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A commutative ring with unit element in which every non-zero element has an inverse with respect to multiplication is called </a:t>
                </a:r>
                <a:r>
                  <a:rPr lang="en-IN" sz="2800" dirty="0" smtClean="0">
                    <a:solidFill>
                      <a:srgbClr val="FF0000"/>
                    </a:solidFill>
                  </a:rPr>
                  <a:t>Field</a:t>
                </a:r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    i.e. 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there</m:t>
                    </m:r>
                    <m:r>
                      <a:rPr lang="en-IN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exist</m:t>
                    </m:r>
                    <m:r>
                      <a:rPr lang="en-IN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such</m:t>
                    </m:r>
                    <m:r>
                      <a:rPr lang="en-IN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that</m:t>
                    </m:r>
                    <m:r>
                      <a:rPr lang="en-IN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is called a  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     Field</a:t>
                </a:r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Let R be a ring with a unit element in which every non-zero element has    </a:t>
                </a:r>
              </a:p>
              <a:p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     an inverse with respect to multiplication is called </a:t>
                </a:r>
                <a:r>
                  <a:rPr lang="en-IN" sz="2800" dirty="0" smtClean="0">
                    <a:solidFill>
                      <a:srgbClr val="FF0000"/>
                    </a:solidFill>
                  </a:rPr>
                  <a:t>Skewfieldor Division 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 ring</a:t>
                </a:r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.  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" y="587829"/>
                <a:ext cx="11273245" cy="4555093"/>
              </a:xfrm>
              <a:prstGeom prst="rect">
                <a:avLst/>
              </a:prstGeom>
              <a:blipFill>
                <a:blip r:embed="rId5"/>
                <a:stretch>
                  <a:fillRect l="-1892" t="-2406" r="-21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4949" y="404949"/>
                <a:ext cx="11482251" cy="608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600" b="1" u="sng" dirty="0" smtClean="0">
                    <a:solidFill>
                      <a:srgbClr val="FF0000"/>
                    </a:solidFill>
                  </a:rPr>
                  <a:t>Examples:</a:t>
                </a:r>
              </a:p>
              <a:p>
                <a:endParaRPr lang="en-IN" sz="3600" b="1" dirty="0" smtClean="0"/>
              </a:p>
              <a:p>
                <a:pPr marL="342900" indent="-342900">
                  <a:buAutoNum type="arabicPeriod"/>
                </a:pPr>
                <a:r>
                  <a:rPr lang="en-IN" sz="2800" dirty="0" smtClean="0">
                    <a:solidFill>
                      <a:srgbClr val="66FF66"/>
                    </a:solidFill>
                  </a:rPr>
                  <a:t>The ring of rational (Q), real(R) or complex (C) numbers are all fields.</a:t>
                </a:r>
              </a:p>
              <a:p>
                <a:pPr marL="342900" indent="-342900">
                  <a:buAutoNum type="arabicPeriod"/>
                </a:pPr>
                <a:r>
                  <a:rPr lang="en-IN" sz="2800" dirty="0" smtClean="0">
                    <a:solidFill>
                      <a:srgbClr val="66FF66"/>
                    </a:solidFill>
                  </a:rPr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sz="2800" b="0" i="0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N" sz="2800" b="0" dirty="0" smtClean="0">
                    <a:solidFill>
                      <a:srgbClr val="66FF66"/>
                    </a:solidFill>
                  </a:rPr>
                  <a:t> the ring of residue classes modulo p is a field, if p is a prime number.</a:t>
                </a:r>
              </a:p>
              <a:p>
                <a:r>
                  <a:rPr lang="en-IN" sz="2800" dirty="0" smtClean="0">
                    <a:solidFill>
                      <a:srgbClr val="66FF66"/>
                    </a:solidFill>
                  </a:rPr>
                  <a:t>      For any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rgbClr val="66FF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IN" sz="28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sz="28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̅"/>
                        <m:ctrlP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IN" sz="280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N" sz="28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sz="2800" b="0" dirty="0" smtClean="0">
                    <a:solidFill>
                      <a:srgbClr val="66FF66"/>
                    </a:solidFill>
                  </a:rPr>
                  <a:t> a is relatively prime to p.</a:t>
                </a:r>
              </a:p>
              <a:p>
                <a:r>
                  <a:rPr lang="en-IN" sz="2800" dirty="0" smtClean="0">
                    <a:solidFill>
                      <a:srgbClr val="66FF66"/>
                    </a:solidFill>
                  </a:rPr>
                  <a:t>      i.e. ( a, p ) =</a:t>
                </a:r>
                <a:r>
                  <a:rPr lang="en-IN" sz="2800" b="0" dirty="0" smtClean="0">
                    <a:solidFill>
                      <a:srgbClr val="66FF66"/>
                    </a:solidFill>
                  </a:rPr>
                  <a:t> 1</a:t>
                </a:r>
              </a:p>
              <a:p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1 = </a:t>
                </a:r>
                <a:r>
                  <a:rPr lang="el-GR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+ </a:t>
                </a:r>
                <a:r>
                  <a:rPr lang="el-GR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µ</a:t>
                </a:r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  where </a:t>
                </a:r>
                <a:r>
                  <a:rPr lang="el-GR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µϵ</a:t>
                </a:r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Z</a:t>
                </a:r>
              </a:p>
              <a:p>
                <a:r>
                  <a:rPr lang="en-IN" sz="2800" b="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In particular, 1 = </a:t>
                </a:r>
                <a:r>
                  <a:rPr lang="el-GR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 (if </a:t>
                </a:r>
                <a:r>
                  <a:rPr lang="el-GR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µ</a:t>
                </a:r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=0 )</a:t>
                </a:r>
              </a:p>
              <a:p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or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66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66FF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rgbClr val="66FF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2800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IN" sz="2800" b="0" i="1" dirty="0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IN" sz="28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IN" sz="2800" dirty="0" smtClean="0">
                  <a:solidFill>
                    <a:srgbClr val="66FF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which implies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66FF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an inverse with respect to multiplication. Thus the non-zero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66FF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form a group </a:t>
                </a:r>
              </a:p>
              <a:p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with respect to multiplication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66FF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rgbClr val="66FF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is a field.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9" y="404949"/>
                <a:ext cx="11482251" cy="6082627"/>
              </a:xfrm>
              <a:prstGeom prst="rect">
                <a:avLst/>
              </a:prstGeom>
              <a:blipFill>
                <a:blip r:embed="rId5"/>
                <a:stretch>
                  <a:fillRect l="-1592" t="-1503" b="-12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0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031" y="1267098"/>
                <a:ext cx="11547566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4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Regular element:</a:t>
                </a:r>
              </a:p>
              <a:p>
                <a:endParaRPr lang="en-IN" sz="3600" dirty="0">
                  <a:solidFill>
                    <a:schemeClr val="accent2"/>
                  </a:solidFill>
                </a:endParaRPr>
              </a:p>
              <a:p>
                <a:r>
                  <a:rPr lang="en-IN" sz="3600" dirty="0" smtClean="0">
                    <a:solidFill>
                      <a:schemeClr val="accent2"/>
                    </a:solidFill>
                  </a:rPr>
                  <a:t>Definition :</a:t>
                </a: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Let R be a ring with element 1. An element a </a:t>
                </a:r>
                <a:r>
                  <a:rPr lang="el-GR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ϵ</a:t>
                </a:r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R with a 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0 is called a </a:t>
                </a:r>
                <a:r>
                  <a:rPr lang="en-IN" sz="2800" dirty="0" smtClean="0">
                    <a:solidFill>
                      <a:srgbClr val="FF66CC"/>
                    </a:solidFill>
                  </a:rPr>
                  <a:t>regular element</a:t>
                </a:r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there exist another element b </a:t>
                </a:r>
                <a:r>
                  <a:rPr lang="el-GR" sz="2800" dirty="0">
                    <a:solidFill>
                      <a:schemeClr val="accent1">
                        <a:lumMod val="75000"/>
                      </a:schemeClr>
                    </a:solidFill>
                  </a:rPr>
                  <a:t>ϵ</a:t>
                </a:r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</a:p>
              <a:p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uch that ab = </a:t>
                </a:r>
                <a:r>
                  <a:rPr lang="en-IN" sz="28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ba</a:t>
                </a:r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=1</a:t>
                </a: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Regular elements are also called as </a:t>
                </a:r>
                <a:r>
                  <a:rPr lang="en-IN" sz="2800" dirty="0" smtClean="0">
                    <a:solidFill>
                      <a:srgbClr val="FF66CC"/>
                    </a:solidFill>
                  </a:rPr>
                  <a:t>units</a:t>
                </a:r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in the ring. (This is different from the unit element 1 of the ring R)   </a:t>
                </a:r>
                <a:endParaRPr lang="en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1" y="1267098"/>
                <a:ext cx="11547566" cy="4031873"/>
              </a:xfrm>
              <a:prstGeom prst="rect">
                <a:avLst/>
              </a:prstGeom>
              <a:blipFill>
                <a:blip r:embed="rId5"/>
                <a:stretch>
                  <a:fillRect l="-2112" t="-3177" r="-1162" b="-34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7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1884" y="248195"/>
                <a:ext cx="11469190" cy="7552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600" b="1" dirty="0" smtClean="0">
                    <a:solidFill>
                      <a:srgbClr val="FF66CC"/>
                    </a:solidFill>
                  </a:rPr>
                  <a:t>Examples :</a:t>
                </a:r>
              </a:p>
              <a:p>
                <a:endParaRPr lang="en-IN" sz="3600" b="1" dirty="0" smtClean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IN" sz="2800" dirty="0" smtClean="0">
                    <a:solidFill>
                      <a:srgbClr val="00B050"/>
                    </a:solidFill>
                  </a:rPr>
                  <a:t>In a </a:t>
                </a:r>
                <a:r>
                  <a:rPr lang="en-IN" sz="2800" dirty="0" err="1" smtClean="0">
                    <a:solidFill>
                      <a:srgbClr val="00B050"/>
                    </a:solidFill>
                  </a:rPr>
                  <a:t>feild</a:t>
                </a:r>
                <a:r>
                  <a:rPr lang="en-IN" sz="2800" dirty="0" smtClean="0">
                    <a:solidFill>
                      <a:srgbClr val="00B050"/>
                    </a:solidFill>
                  </a:rPr>
                  <a:t> or a skew field every non-zero element is regular.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IN" sz="2800" dirty="0" smtClean="0">
                    <a:solidFill>
                      <a:srgbClr val="00B050"/>
                    </a:solidFill>
                  </a:rPr>
                  <a:t>In R = Z the only regular elements are 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800" b="0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endParaRPr lang="en-IN" sz="2800" b="0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 To find the regular elements of R.</a:t>
                </a: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= 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, </a:t>
                </a:r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 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sz="2800" dirty="0" smtClean="0">
                  <a:solidFill>
                    <a:srgbClr val="FFC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Define the Norm function N as N(</a:t>
                </a:r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 where </a:t>
                </a:r>
                <a:r>
                  <a:rPr lang="en-IN" sz="28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 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To prove that the norm function is multiplicative.</a:t>
                </a: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Let </a:t>
                </a:r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𝛼’ </a:t>
                </a:r>
                <a:r>
                  <a:rPr lang="en-IN" sz="28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and  </a:t>
                </a:r>
                <a:r>
                  <a:rPr lang="en-IN" sz="2800" dirty="0">
                    <a:solidFill>
                      <a:srgbClr val="FFC000"/>
                    </a:solidFill>
                  </a:rPr>
                  <a:t>N(</a:t>
                </a:r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𝛼’) </a:t>
                </a:r>
                <a:r>
                  <a:rPr lang="en-IN" sz="28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 To prove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I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IN" sz="2800" b="0" dirty="0" smtClean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     (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𝛼𝛼</m:t>
                    </m:r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′)=(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) (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′+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IN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IN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ad>
                            <m:radPr>
                              <m:degHide m:val="on"/>
                              <m:ctrlP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IN" sz="2800" b="0" dirty="0" smtClean="0">
                  <a:ea typeface="Cambria Math" panose="02040503050406030204" pitchFamily="18" charset="0"/>
                </a:endParaRPr>
              </a:p>
              <a:p>
                <a:endParaRPr lang="en-IN" sz="2800" b="0" dirty="0" smtClean="0">
                  <a:ea typeface="Cambria Math" panose="02040503050406030204" pitchFamily="18" charset="0"/>
                </a:endParaRPr>
              </a:p>
              <a:p>
                <a:endParaRPr lang="en-IN" sz="2800" dirty="0"/>
              </a:p>
              <a:p>
                <a:endParaRPr lang="en-IN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248195"/>
                <a:ext cx="11469190" cy="7552067"/>
              </a:xfrm>
              <a:prstGeom prst="rect">
                <a:avLst/>
              </a:prstGeom>
              <a:blipFill>
                <a:blip r:embed="rId5"/>
                <a:stretch>
                  <a:fillRect l="-1594" t="-12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8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C00000"/>
                </a:solidFill>
              </a:rPr>
              <a:t>Definition</a:t>
            </a:r>
            <a:r>
              <a:rPr lang="en-IN" b="1" dirty="0" smtClean="0">
                <a:solidFill>
                  <a:srgbClr val="C00000"/>
                </a:solidFill>
              </a:rPr>
              <a:t>: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A non-empty set R is said to be to a </a:t>
            </a:r>
            <a:r>
              <a:rPr lang="en-IN" b="1" dirty="0" smtClean="0">
                <a:solidFill>
                  <a:srgbClr val="00B050"/>
                </a:solidFill>
              </a:rPr>
              <a:t>ring </a:t>
            </a:r>
            <a:r>
              <a:rPr lang="en-IN" dirty="0" smtClean="0">
                <a:solidFill>
                  <a:srgbClr val="7030A0"/>
                </a:solidFill>
              </a:rPr>
              <a:t>if there are defined two operations denoted by ‘+’ and ‘ . ’ subject to the following conditions for all a, b, c ϵ R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I. R is an abelian group with respect to  an addition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  1. a+ b ϵ R (closure law)</a:t>
            </a:r>
          </a:p>
          <a:p>
            <a:pPr marL="0" indent="0">
              <a:buNone/>
            </a:pPr>
            <a:r>
              <a:rPr lang="en-IN" dirty="0" smtClean="0"/>
              <a:t>  </a:t>
            </a:r>
            <a:r>
              <a:rPr lang="en-IN" dirty="0" smtClean="0">
                <a:solidFill>
                  <a:srgbClr val="7030A0"/>
                </a:solidFill>
              </a:rPr>
              <a:t>2. a + (b + c) = (a + b) + c (associative law)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  3. There is an element zero in R such that a+0=0+a=a(identity law)</a:t>
            </a:r>
          </a:p>
          <a:p>
            <a:pPr marL="0" indent="0">
              <a:buNone/>
            </a:pPr>
            <a:r>
              <a:rPr lang="en-IN" dirty="0">
                <a:solidFill>
                  <a:srgbClr val="7030A0"/>
                </a:solidFill>
              </a:rPr>
              <a:t> </a:t>
            </a:r>
            <a:r>
              <a:rPr lang="en-IN" dirty="0" smtClean="0">
                <a:solidFill>
                  <a:srgbClr val="7030A0"/>
                </a:solidFill>
              </a:rPr>
              <a:t>     (zero is called as additive identity )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  4. For every a ϵ R, -a ϵ R such that a + (-a) = (-a) + a = 0 (inverse law)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  5.  a + b = b + a (commutative law )</a:t>
            </a:r>
          </a:p>
          <a:p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7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78" y="262349"/>
                <a:ext cx="11839303" cy="5611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Therefore,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        =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+25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IN" sz="28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I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28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I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+25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aa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bb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IN" sz="28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IN" sz="28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①</m:t>
                      </m:r>
                    </m:oMath>
                  </m:oMathPara>
                </a14:m>
                <a:endParaRPr lang="en-IN" sz="2800" dirty="0" smtClean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IN" sz="28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IN" sz="2800" dirty="0" smtClean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−    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②</m:t>
                      </m:r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IN" sz="28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IN" sz="28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① </m:t>
                    </m:r>
                    <m:r>
                      <m:rPr>
                        <m:sty m:val="p"/>
                      </m:rPr>
                      <a:rPr lang="en-IN" sz="280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②</m:t>
                    </m:r>
                  </m:oMath>
                </a14:m>
                <a:r>
                  <a:rPr lang="en-IN" sz="28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,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800" dirty="0" smtClean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8" y="262349"/>
                <a:ext cx="11839303" cy="5611664"/>
              </a:xfrm>
              <a:prstGeom prst="rect">
                <a:avLst/>
              </a:prstGeom>
              <a:blipFill>
                <a:blip r:embed="rId5"/>
                <a:stretch>
                  <a:fillRect l="-360" t="-9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1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3" y="600891"/>
            <a:ext cx="1103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N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endParaRPr lang="en-IN" b="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23" y="439308"/>
            <a:ext cx="1103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                                 </a:t>
            </a:r>
            <a:r>
              <a:rPr lang="en-I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IN" dirty="0"/>
          </a:p>
          <a:p>
            <a:r>
              <a:rPr lang="en-IN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N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endParaRPr lang="en-IN" b="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8823" y="167514"/>
                <a:ext cx="11038114" cy="669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be a unit (regular element) then there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sSup>
                      <m:sSup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800" dirty="0" smtClean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αα</m:t>
                    </m:r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′)=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en-IN" sz="2800" dirty="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= 1</a:t>
                </a: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divides 1 </a:t>
                </a: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IN" sz="2800" dirty="0" smtClean="0">
                  <a:solidFill>
                    <a:srgbClr val="FFC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 If 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∝=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ad>
                      <m:radPr>
                        <m:degHide m:val="on"/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endParaRPr lang="en-IN" sz="2800" dirty="0" smtClean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 which is an integer (+</a:t>
                </a:r>
                <a:r>
                  <a:rPr lang="en-IN" sz="2800" dirty="0" err="1" smtClean="0">
                    <a:solidFill>
                      <a:srgbClr val="FFC000"/>
                    </a:solidFill>
                  </a:rPr>
                  <a:t>ve</a:t>
                </a:r>
                <a:r>
                  <a:rPr lang="en-IN" sz="2800" dirty="0" smtClean="0">
                    <a:solidFill>
                      <a:srgbClr val="FFC000"/>
                    </a:solidFill>
                  </a:rPr>
                  <a:t>) dividing 1.</a:t>
                </a: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      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800" dirty="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IN" sz="2800" b="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=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IN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IN" sz="2800" dirty="0" smtClean="0">
                    <a:solidFill>
                      <a:srgbClr val="FFC000"/>
                    </a:solidFill>
                  </a:rPr>
                  <a:t> (since a and b are integers)</a:t>
                </a:r>
              </a:p>
              <a:p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a = 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endParaRPr lang="en-IN" sz="2800" dirty="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Hence  </a:t>
                </a:r>
                <a:r>
                  <a:rPr lang="en-IN" sz="28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b="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  <m:r>
                      <a:rPr lang="en-IN" sz="28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+ 0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b="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 = </a:t>
                </a:r>
                <a14:m>
                  <m:oMath xmlns:m="http://schemas.openxmlformats.org/officeDocument/2006/math"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endParaRPr lang="en-IN" sz="2800" dirty="0" smtClean="0">
                  <a:solidFill>
                    <a:srgbClr val="FFC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Hence the only regular elements are </a:t>
                </a:r>
                <a14:m>
                  <m:oMath xmlns:m="http://schemas.openxmlformats.org/officeDocument/2006/math">
                    <m:r>
                      <a:rPr lang="en-IN" sz="2800" b="0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3" y="167514"/>
                <a:ext cx="11038114" cy="6690486"/>
              </a:xfrm>
              <a:prstGeom prst="rect">
                <a:avLst/>
              </a:prstGeom>
              <a:blipFill>
                <a:blip r:embed="rId5"/>
                <a:stretch>
                  <a:fillRect l="-1104" t="-820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7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" y="352697"/>
            <a:ext cx="1165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3806" y="352697"/>
                <a:ext cx="11652068" cy="634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6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Proposition :</a:t>
                </a:r>
              </a:p>
              <a:p>
                <a:r>
                  <a:rPr lang="en-IN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Every field is an integral domain.</a:t>
                </a:r>
                <a:endParaRPr lang="en-IN" sz="32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en-IN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Proof:</a:t>
                </a: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Let R be a field</a:t>
                </a: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Let a, b </a:t>
                </a:r>
                <a:r>
                  <a:rPr lang="el-GR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ϵ</a:t>
                </a:r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R,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 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8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Since R is a field 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sz="2800" b="0" dirty="0" smtClean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Such that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8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Consider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sSup>
                      <m:sSupPr>
                        <m:ctrlP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I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IN" sz="28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IN" sz="28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sSup>
                        <m:sSupPr>
                          <m:ctrlP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①</m:t>
                      </m:r>
                    </m:oMath>
                  </m:oMathPara>
                </a14:m>
                <a:endParaRPr lang="en-IN" sz="2800" b="0" dirty="0" smtClean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Also,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sSup>
                      <m:sSupPr>
                        <m:ctrlPr>
                          <a:rPr lang="en-I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sSup>
                        <m:sSupPr>
                          <m:ctrlP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IN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IN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②</m:t>
                      </m:r>
                    </m:oMath>
                  </m:oMathPara>
                </a14:m>
                <a:endParaRPr lang="en-IN" sz="2800" dirty="0" smtClean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6" y="352697"/>
                <a:ext cx="11652068" cy="6347763"/>
              </a:xfrm>
              <a:prstGeom prst="rect">
                <a:avLst/>
              </a:prstGeom>
              <a:blipFill>
                <a:blip r:embed="rId5"/>
                <a:stretch>
                  <a:fillRect l="-1569" t="-15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9749" y="406053"/>
                <a:ext cx="8930640" cy="5282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From 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①</m:t>
                    </m:r>
                  </m:oMath>
                </a14:m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&amp;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②</m:t>
                    </m:r>
                  </m:oMath>
                </a14:m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 a = 0, which is contradiction since 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IN" sz="2800" dirty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   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IN" sz="2800" dirty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    Hence there is no zero divisor in R</a:t>
                </a:r>
              </a:p>
              <a:p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 R is an integral domain</a:t>
                </a:r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IN" sz="2800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Hence the proof.</a:t>
                </a:r>
              </a:p>
              <a:p>
                <a:endParaRPr lang="en-IN" sz="2800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N" sz="28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Corollary 1: </a:t>
                </a:r>
              </a:p>
              <a:p>
                <a:r>
                  <a:rPr lang="en-IN" sz="2800" dirty="0" smtClean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If R is a ring with unit element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IN" sz="280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sz="2800" dirty="0" smtClean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which is regular element then b is not a zero divisor.</a:t>
                </a:r>
              </a:p>
              <a:p>
                <a:endParaRPr lang="en-IN" sz="2800" dirty="0" smtClean="0">
                  <a:solidFill>
                    <a:srgbClr val="FF66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9" y="406053"/>
                <a:ext cx="8930640" cy="5282152"/>
              </a:xfrm>
              <a:prstGeom prst="rect">
                <a:avLst/>
              </a:prstGeom>
              <a:blipFill>
                <a:blip r:embed="rId5"/>
                <a:stretch>
                  <a:fillRect l="-1365" t="-8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9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7018" y="1940273"/>
                <a:ext cx="10502536" cy="267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Corollary 2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not a field when n is not a prime </a:t>
                </a:r>
                <a:r>
                  <a:rPr lang="en-IN" sz="2800" dirty="0" smtClean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number</a:t>
                </a:r>
                <a:r>
                  <a:rPr lang="en-IN" sz="2800" dirty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IN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Proof </a:t>
                </a:r>
                <a:r>
                  <a:rPr lang="en-IN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r>
                  <a:rPr lang="en-IN" sz="2800" dirty="0" smtClean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If n is not a prime,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proper divisors . Hence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IN" sz="280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N" sz="280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FF66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800" dirty="0">
                  <a:solidFill>
                    <a:srgbClr val="FF66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𝑛𝑜𝑡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 integral domain . Hence it is not a </a:t>
                </a:r>
                <a:r>
                  <a:rPr lang="en-IN" sz="2800" dirty="0" smtClean="0">
                    <a:solidFill>
                      <a:srgbClr val="FF66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field.</a:t>
                </a:r>
                <a:endParaRPr lang="en-IN" sz="2800" dirty="0">
                  <a:solidFill>
                    <a:srgbClr val="FF66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8" y="1940273"/>
                <a:ext cx="10502536" cy="2678554"/>
              </a:xfrm>
              <a:prstGeom prst="rect">
                <a:avLst/>
              </a:prstGeom>
              <a:blipFill>
                <a:blip r:embed="rId5"/>
                <a:stretch>
                  <a:fillRect l="-1219" t="-2273" r="-116" b="-5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8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8013" y="167450"/>
                <a:ext cx="11351622" cy="6690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b="1" dirty="0" smtClean="0">
                    <a:solidFill>
                      <a:srgbClr val="0070C0"/>
                    </a:solidFill>
                  </a:rPr>
                  <a:t>Proposition:</a:t>
                </a:r>
              </a:p>
              <a:p>
                <a:r>
                  <a:rPr lang="en-IN" sz="2800" dirty="0" smtClean="0">
                    <a:solidFill>
                      <a:srgbClr val="C00000"/>
                    </a:solidFill>
                  </a:rPr>
                  <a:t>Let R be a finite integral domain then R is a field.</a:t>
                </a:r>
              </a:p>
              <a:p>
                <a:r>
                  <a:rPr lang="en-IN" sz="2800" dirty="0" smtClean="0">
                    <a:solidFill>
                      <a:srgbClr val="FF0066"/>
                    </a:solidFill>
                  </a:rPr>
                  <a:t>Proof :</a:t>
                </a:r>
              </a:p>
              <a:p>
                <a:r>
                  <a:rPr lang="en-IN" sz="2800" dirty="0" smtClean="0">
                    <a:solidFill>
                      <a:srgbClr val="C00000"/>
                    </a:solidFill>
                  </a:rPr>
                  <a:t>      Let R be a finite integral domain ( i.e. R is a commutative ring without zero divisor)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First we prove that R has a </a:t>
                </a:r>
                <a:r>
                  <a:rPr lang="en-IN" sz="2800" u="sng" dirty="0">
                    <a:solidFill>
                      <a:srgbClr val="C00000"/>
                    </a:solidFill>
                  </a:rPr>
                  <a:t>unit element</a:t>
                </a:r>
                <a:r>
                  <a:rPr lang="en-IN" sz="2800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…,</m:t>
                            </m:r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≠…,   ≠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(distinct)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       Let a </a:t>
                </a:r>
                <a:r>
                  <a:rPr lang="el-GR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ϵ</a:t>
                </a:r>
                <a:r>
                  <a:rPr lang="en-IN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R be any non zero element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 then the elements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and are  all distinct . Because 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suppose,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2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       since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and R is an integral domain it implies there is no zero divisor in R </a:t>
                </a:r>
                <a:r>
                  <a:rPr lang="en-IN" sz="28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.</a:t>
                </a:r>
                <a:endParaRPr lang="en-IN" sz="2800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endParaRPr lang="en-IN" sz="2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3" y="167450"/>
                <a:ext cx="11351622" cy="6690550"/>
              </a:xfrm>
              <a:prstGeom prst="rect">
                <a:avLst/>
              </a:prstGeom>
              <a:blipFill>
                <a:blip r:embed="rId2"/>
                <a:stretch>
                  <a:fillRect l="-1128" t="-820" r="-16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7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6389" y="0"/>
                <a:ext cx="10398033" cy="5436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 which is not true.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  hence the set {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…..,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 coinside with R .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  In particular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 for some k . We shall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is the unit element of R .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 be any element of R 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 for some </a:t>
                </a:r>
                <a:r>
                  <a:rPr lang="en-IN" sz="2800" dirty="0" err="1">
                    <a:solidFill>
                      <a:srgbClr val="C00000"/>
                    </a:solidFill>
                  </a:rPr>
                  <a:t>i</a:t>
                </a:r>
                <a:r>
                  <a:rPr lang="en-IN" sz="2800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  consider,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28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" y="0"/>
                <a:ext cx="10398033" cy="5436425"/>
              </a:xfrm>
              <a:prstGeom prst="rect">
                <a:avLst/>
              </a:prstGeom>
              <a:blipFill>
                <a:blip r:embed="rId2"/>
                <a:stretch>
                  <a:fillRect l="-1172" t="-12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4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7908" y="1245551"/>
                <a:ext cx="9157063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 is the unit element of R.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 The unit element is unique and we shall denoted by 1.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  Let a </a:t>
                </a:r>
                <a:r>
                  <a:rPr lang="el-GR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ϵ</a:t>
                </a:r>
                <a:r>
                  <a:rPr lang="en-IN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R, a</a:t>
                </a:r>
                <a14:m>
                  <m:oMath xmlns:m="http://schemas.openxmlformats.org/officeDocument/2006/math">
                    <m:r>
                      <a:rPr lang="en-IN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 0, since 1</a:t>
                </a:r>
                <a:r>
                  <a:rPr lang="el-GR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ϵ</a:t>
                </a:r>
                <a:r>
                  <a:rPr lang="en-IN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R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 we have,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IN" sz="2800" dirty="0">
                    <a:solidFill>
                      <a:srgbClr val="C00000"/>
                    </a:solidFill>
                  </a:rPr>
                  <a:t>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IN" sz="2800" dirty="0">
                  <a:solidFill>
                    <a:srgbClr val="C00000"/>
                  </a:solidFill>
                </a:endParaRP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Thus ‘a’ has a multiplicative inverse.</a:t>
                </a:r>
              </a:p>
              <a:p>
                <a:r>
                  <a:rPr lang="en-IN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 R is a field</a:t>
                </a:r>
                <a:r>
                  <a:rPr lang="en-IN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IN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8" y="1245551"/>
                <a:ext cx="9157063" cy="3108543"/>
              </a:xfrm>
              <a:prstGeom prst="rect">
                <a:avLst/>
              </a:prstGeom>
              <a:blipFill>
                <a:blip r:embed="rId2"/>
                <a:stretch>
                  <a:fillRect l="-1331" t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6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5576" y="174239"/>
                <a:ext cx="10685417" cy="6096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3600" b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Corollary :</a:t>
                </a:r>
              </a:p>
              <a:p>
                <a:r>
                  <a:rPr lang="en-IN" sz="28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any prime </a:t>
                </a:r>
                <a14:m>
                  <m:oMath xmlns:m="http://schemas.openxmlformats.org/officeDocument/2006/math">
                    <m:r>
                      <a:rPr lang="en-I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IN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a field.</a:t>
                </a:r>
              </a:p>
              <a:p>
                <a:r>
                  <a:rPr lang="en-IN" sz="3200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Proof </a:t>
                </a:r>
                <a:r>
                  <a:rPr lang="en-IN" sz="3200" dirty="0" smtClean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r>
                  <a:rPr lang="en-IN" sz="28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 is an integral domain.</a:t>
                </a:r>
              </a:p>
              <a:p>
                <a:r>
                  <a:rPr lang="en-IN" sz="2800" dirty="0" smtClean="0">
                    <a:solidFill>
                      <a:srgbClr val="00B05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IN" sz="2800" dirty="0" smtClean="0">
                  <a:solidFill>
                    <a:srgbClr val="00B050"/>
                  </a:solidFill>
                </a:endParaRPr>
              </a:p>
              <a:p>
                <a:r>
                  <a:rPr lang="en-IN" sz="2800" dirty="0" smtClean="0">
                    <a:solidFill>
                      <a:srgbClr val="00B050"/>
                    </a:solidFill>
                  </a:rPr>
                  <a:t>i.e.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acc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IN" sz="2800" b="0" dirty="0" smtClean="0">
                  <a:solidFill>
                    <a:srgbClr val="00B050"/>
                  </a:solidFill>
                </a:endParaRPr>
              </a:p>
              <a:p>
                <a:r>
                  <a:rPr lang="en-IN" sz="2800" dirty="0" smtClean="0">
                    <a:solidFill>
                      <a:srgbClr val="00B050"/>
                    </a:solidFill>
                  </a:rPr>
                  <a:t>  Since p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 ⟹</m:t>
                    </m:r>
                    <m:r>
                      <m:rPr>
                        <m:nor/>
                      </m:rPr>
                      <a:rPr lang="en-IN" sz="2800" dirty="0">
                        <a:solidFill>
                          <a:srgbClr val="00B050"/>
                        </a:solidFill>
                      </a:rPr>
                      <m:t>p</m:t>
                    </m:r>
                    <m:r>
                      <a:rPr lang="en-I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b</a:t>
                </a:r>
              </a:p>
              <a:p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en-IN" sz="2800" dirty="0">
                        <a:solidFill>
                          <a:srgbClr val="00B050"/>
                        </a:solidFill>
                      </a:rPr>
                      <m:t>p</m:t>
                    </m:r>
                    <m:r>
                      <a:rPr lang="en-I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IN" sz="2800" dirty="0">
                        <a:solidFill>
                          <a:srgbClr val="00B050"/>
                        </a:solidFill>
                      </a:rPr>
                      <m:t>p</m:t>
                    </m:r>
                    <m:r>
                      <a:rPr lang="en-I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IN" sz="2800" dirty="0">
                        <a:solidFill>
                          <a:srgbClr val="00B050"/>
                        </a:solidFill>
                      </a:rPr>
                      <m:t>b</m:t>
                    </m:r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  (since p is a prime)</a:t>
                </a:r>
              </a:p>
              <a:p>
                <a:r>
                  <a:rPr lang="en-IN" sz="2800" dirty="0" smtClean="0">
                    <a:solidFill>
                      <a:srgbClr val="00B050"/>
                    </a:solidFill>
                  </a:rPr>
                  <a:t>  i.e. 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 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𝑚𝑜𝑑𝑝</m:t>
                        </m:r>
                      </m:e>
                    </m:d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𝑚𝑜𝑑𝑝</m:t>
                        </m:r>
                      </m:e>
                    </m:d>
                  </m:oMath>
                </a14:m>
                <a:endParaRPr lang="en-IN" sz="2800" b="0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 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(definition of residue class)</a:t>
                </a:r>
              </a:p>
              <a:p>
                <a:r>
                  <a:rPr lang="en-IN" sz="2800" dirty="0" smtClean="0">
                    <a:solidFill>
                      <a:srgbClr val="00B050"/>
                    </a:solidFill>
                  </a:rPr>
                  <a:t>which implies there is no zero divisor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800" b="0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rgbClr val="00B050"/>
                    </a:solidFill>
                  </a:rPr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 is an integral domain.</a:t>
                </a:r>
              </a:p>
              <a:p>
                <a:r>
                  <a:rPr lang="en-IN" sz="2800" dirty="0" smtClean="0">
                    <a:solidFill>
                      <a:srgbClr val="00B05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 is a finite ring by the previous proposition,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rgbClr val="00B050"/>
                    </a:solidFill>
                  </a:rPr>
                  <a:t> is a field. </a:t>
                </a:r>
                <a:endParaRPr lang="en-IN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6" y="174239"/>
                <a:ext cx="10685417" cy="6096797"/>
              </a:xfrm>
              <a:prstGeom prst="rect">
                <a:avLst/>
              </a:prstGeom>
              <a:blipFill>
                <a:blip r:embed="rId2"/>
                <a:stretch>
                  <a:fillRect l="-1768" t="-1600" b="-1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5409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6868" y="1711233"/>
                <a:ext cx="11665132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200" b="1" dirty="0" smtClean="0">
                    <a:solidFill>
                      <a:srgbClr val="FF0000"/>
                    </a:solidFill>
                  </a:rPr>
                  <a:t>Ring Homomorphism :</a:t>
                </a:r>
              </a:p>
              <a:p>
                <a:r>
                  <a:rPr lang="en-IN" sz="2800" dirty="0" smtClean="0">
                    <a:solidFill>
                      <a:srgbClr val="FF66CC"/>
                    </a:solidFill>
                  </a:rPr>
                  <a:t>     Let R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IN" sz="2800" b="0" i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 smtClean="0">
                    <a:solidFill>
                      <a:srgbClr val="FF66CC"/>
                    </a:solidFill>
                  </a:rPr>
                  <a:t> be two rings a mapping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 smtClean="0">
                    <a:solidFill>
                      <a:srgbClr val="FF66CC"/>
                    </a:solidFill>
                  </a:rPr>
                  <a:t> is a ring homomorphism if     it satisfies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sz="2800" b="0" dirty="0" smtClean="0">
                  <a:solidFill>
                    <a:srgbClr val="FF66CC"/>
                  </a:solidFill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sz="2800" dirty="0" smtClean="0">
                  <a:solidFill>
                    <a:srgbClr val="FF66CC"/>
                  </a:solidFill>
                </a:endParaRPr>
              </a:p>
              <a:p>
                <a:endParaRPr lang="en-IN" dirty="0">
                  <a:solidFill>
                    <a:srgbClr val="FF66CC"/>
                  </a:solidFill>
                </a:endParaRPr>
              </a:p>
              <a:p>
                <a:r>
                  <a:rPr lang="en-IN" sz="2800" b="1" u="sng" dirty="0" smtClean="0">
                    <a:solidFill>
                      <a:srgbClr val="669900"/>
                    </a:solidFill>
                  </a:rPr>
                  <a:t>Note </a:t>
                </a:r>
                <a:r>
                  <a:rPr lang="en-IN" sz="2800" b="1" dirty="0" smtClean="0">
                    <a:solidFill>
                      <a:srgbClr val="669900"/>
                    </a:solidFill>
                  </a:rPr>
                  <a:t>:</a:t>
                </a:r>
              </a:p>
              <a:p>
                <a:r>
                  <a:rPr lang="en-IN" sz="2800" dirty="0" smtClean="0">
                    <a:solidFill>
                      <a:srgbClr val="FF66CC"/>
                    </a:solidFill>
                  </a:rPr>
                  <a:t>If e and e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 smtClean="0">
                    <a:solidFill>
                      <a:srgbClr val="FF66CC"/>
                    </a:solidFill>
                  </a:rPr>
                  <a:t>  are the unit elements of R and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 smtClean="0">
                    <a:solidFill>
                      <a:srgbClr val="FF66CC"/>
                    </a:solidFill>
                  </a:rPr>
                  <a:t> respectively. Then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800" b="0" dirty="0" smtClean="0">
                  <a:solidFill>
                    <a:srgbClr val="FF66CC"/>
                  </a:solidFill>
                  <a:ea typeface="Cambria Math" panose="02040503050406030204" pitchFamily="18" charset="0"/>
                </a:endParaRPr>
              </a:p>
              <a:p>
                <a:endParaRPr lang="en-IN" sz="2800" b="0" dirty="0" smtClean="0">
                  <a:solidFill>
                    <a:srgbClr val="FF66CC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" y="1711233"/>
                <a:ext cx="11665132" cy="3877985"/>
              </a:xfrm>
              <a:prstGeom prst="rect">
                <a:avLst/>
              </a:prstGeom>
              <a:blipFill>
                <a:blip r:embed="rId2"/>
                <a:stretch>
                  <a:fillRect l="-1306" t="-2044" r="-33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419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II. R is a semigroup with respect to multiplication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  1. </a:t>
            </a:r>
            <a:r>
              <a:rPr lang="en-IN" dirty="0" err="1" smtClean="0">
                <a:solidFill>
                  <a:srgbClr val="7030A0"/>
                </a:solidFill>
              </a:rPr>
              <a:t>a.b</a:t>
            </a:r>
            <a:r>
              <a:rPr lang="en-IN" dirty="0" smtClean="0">
                <a:solidFill>
                  <a:srgbClr val="7030A0"/>
                </a:solidFill>
              </a:rPr>
              <a:t> ϵ R (closure law)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  2. a(</a:t>
            </a:r>
            <a:r>
              <a:rPr lang="en-IN" dirty="0" err="1" smtClean="0">
                <a:solidFill>
                  <a:srgbClr val="7030A0"/>
                </a:solidFill>
              </a:rPr>
              <a:t>bc</a:t>
            </a:r>
            <a:r>
              <a:rPr lang="en-IN" dirty="0" smtClean="0">
                <a:solidFill>
                  <a:srgbClr val="7030A0"/>
                </a:solidFill>
              </a:rPr>
              <a:t>) = (ab)c (associative law)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III. Distributive property (law)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     (a + b)c = </a:t>
            </a:r>
            <a:r>
              <a:rPr lang="en-IN" dirty="0" err="1" smtClean="0">
                <a:solidFill>
                  <a:srgbClr val="7030A0"/>
                </a:solidFill>
              </a:rPr>
              <a:t>a.c</a:t>
            </a:r>
            <a:r>
              <a:rPr lang="en-IN" dirty="0" smtClean="0">
                <a:solidFill>
                  <a:srgbClr val="7030A0"/>
                </a:solidFill>
              </a:rPr>
              <a:t> + </a:t>
            </a:r>
            <a:r>
              <a:rPr lang="en-IN" dirty="0" err="1" smtClean="0">
                <a:solidFill>
                  <a:srgbClr val="7030A0"/>
                </a:solidFill>
              </a:rPr>
              <a:t>b.c</a:t>
            </a:r>
            <a:endParaRPr lang="en-IN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      a(</a:t>
            </a:r>
            <a:r>
              <a:rPr lang="en-IN" dirty="0" err="1" smtClean="0">
                <a:solidFill>
                  <a:srgbClr val="7030A0"/>
                </a:solidFill>
              </a:rPr>
              <a:t>b+c</a:t>
            </a:r>
            <a:r>
              <a:rPr lang="en-IN" dirty="0" smtClean="0">
                <a:solidFill>
                  <a:srgbClr val="7030A0"/>
                </a:solidFill>
              </a:rPr>
              <a:t>) = </a:t>
            </a:r>
            <a:r>
              <a:rPr lang="en-IN" dirty="0" err="1" smtClean="0">
                <a:solidFill>
                  <a:srgbClr val="7030A0"/>
                </a:solidFill>
              </a:rPr>
              <a:t>a.b</a:t>
            </a:r>
            <a:r>
              <a:rPr lang="en-IN" dirty="0" smtClean="0">
                <a:solidFill>
                  <a:srgbClr val="7030A0"/>
                </a:solidFill>
              </a:rPr>
              <a:t> + </a:t>
            </a:r>
            <a:r>
              <a:rPr lang="en-IN" dirty="0" err="1" smtClean="0">
                <a:solidFill>
                  <a:srgbClr val="7030A0"/>
                </a:solidFill>
              </a:rPr>
              <a:t>a.c</a:t>
            </a:r>
            <a:endParaRPr lang="en-IN" dirty="0">
              <a:solidFill>
                <a:srgbClr val="7030A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3954" y="492931"/>
                <a:ext cx="9627326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3200" b="1" dirty="0">
                    <a:solidFill>
                      <a:srgbClr val="7030A0"/>
                    </a:solidFill>
                  </a:rPr>
                  <a:t>Example :</a:t>
                </a:r>
              </a:p>
              <a:p>
                <a:r>
                  <a:rPr lang="en-IN" sz="2800" dirty="0" smtClean="0">
                    <a:solidFill>
                      <a:srgbClr val="0070C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N" sz="2800" dirty="0">
                    <a:solidFill>
                      <a:srgbClr val="0070C0"/>
                    </a:solidFill>
                  </a:rPr>
                  <a:t>the mapping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>
                    <a:solidFill>
                      <a:srgbClr val="0070C0"/>
                    </a:solidFill>
                  </a:rPr>
                  <a:t>  is defined by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IN" sz="2800" dirty="0">
                    <a:solidFill>
                      <a:srgbClr val="0070C0"/>
                    </a:solidFill>
                  </a:rPr>
                  <a:t>. To prove that f is a ring  homomorphism.</a:t>
                </a:r>
              </a:p>
              <a:p>
                <a:r>
                  <a:rPr lang="en-IN" sz="2800" dirty="0" smtClean="0">
                    <a:solidFill>
                      <a:srgbClr val="FFC000"/>
                    </a:solidFill>
                  </a:rPr>
                  <a:t>=  Let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IN" sz="28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r>
                  <a:rPr lang="en-IN" sz="2800" dirty="0">
                    <a:solidFill>
                      <a:srgbClr val="FFC000"/>
                    </a:solidFill>
                  </a:rPr>
                  <a:t>    1.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r>
                  <a:rPr lang="en-IN" sz="2800" dirty="0">
                    <a:solidFill>
                      <a:srgbClr val="FFC000"/>
                    </a:solidFill>
                  </a:rPr>
                  <a:t>    2.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</m:acc>
                  </m:oMath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IN" sz="2800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IN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rgbClr val="FFC000"/>
                    </a:solidFill>
                  </a:rPr>
                  <a:t>is a ring homomorphism.</a:t>
                </a:r>
                <a:endParaRPr lang="en-IN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4" y="492931"/>
                <a:ext cx="9627326" cy="5324535"/>
              </a:xfrm>
              <a:prstGeom prst="rect">
                <a:avLst/>
              </a:prstGeom>
              <a:blipFill>
                <a:blip r:embed="rId2"/>
                <a:stretch>
                  <a:fillRect l="-1647" t="-1489" b="-2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23330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0263" y="169818"/>
                <a:ext cx="11129554" cy="7078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200" b="1" dirty="0" smtClean="0">
                    <a:solidFill>
                      <a:srgbClr val="00B0F0"/>
                    </a:solidFill>
                  </a:rPr>
                  <a:t>Kernel of Ring homomorphism :</a:t>
                </a:r>
              </a:p>
              <a:p>
                <a:r>
                  <a:rPr lang="en-IN" sz="2800" dirty="0" smtClean="0">
                    <a:solidFill>
                      <a:schemeClr val="tx2">
                        <a:lumMod val="5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 smtClean="0">
                    <a:solidFill>
                      <a:schemeClr val="tx2">
                        <a:lumMod val="50000"/>
                      </a:schemeClr>
                    </a:solidFill>
                  </a:rPr>
                  <a:t> be homomorphism of rings then,</a:t>
                </a:r>
              </a:p>
              <a:p>
                <a:r>
                  <a:rPr lang="en-IN" sz="2800" dirty="0" smtClean="0">
                    <a:solidFill>
                      <a:schemeClr val="tx2">
                        <a:lumMod val="50000"/>
                      </a:schemeClr>
                    </a:solidFill>
                  </a:rPr>
                  <a:t>          kernel of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r>
                      <a:rPr lang="en-IN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IN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IN" sz="2800" b="0" dirty="0" smtClean="0">
                  <a:solidFill>
                    <a:schemeClr val="tx2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IN" sz="28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IN" sz="36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Proposition :</a:t>
                </a:r>
              </a:p>
              <a:p>
                <a:r>
                  <a:rPr lang="en-IN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50000"/>
                      </a:schemeClr>
                    </a:solidFill>
                  </a:rPr>
                  <a:t> be homomorphism </a:t>
                </a:r>
                <a:r>
                  <a:rPr lang="en-IN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from R onto R’ then </a:t>
                </a:r>
                <a:r>
                  <a:rPr lang="en-IN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  </a:t>
                </a:r>
                <a:r>
                  <a:rPr lang="en-IN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is a one-one mapping </a:t>
                </a:r>
                <a:r>
                  <a:rPr lang="en-IN" sz="2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iffker</a:t>
                </a:r>
                <a:r>
                  <a:rPr lang="en-IN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 </a:t>
                </a:r>
                <a:r>
                  <a:rPr lang="en-IN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0.</a:t>
                </a:r>
                <a:endParaRPr lang="en-IN" sz="2800" dirty="0" smtClean="0"/>
              </a:p>
              <a:p>
                <a:r>
                  <a:rPr lang="en-IN" sz="3200" dirty="0" smtClean="0">
                    <a:solidFill>
                      <a:srgbClr val="C00000"/>
                    </a:solidFill>
                  </a:rPr>
                  <a:t>Proof :</a:t>
                </a:r>
              </a:p>
              <a:p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Suppose </a:t>
                </a:r>
                <a:r>
                  <a:rPr lang="en-IN" sz="28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</a:t>
                </a:r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is a one-one mapping. To prove that </a:t>
                </a:r>
                <a:r>
                  <a:rPr lang="en-IN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ker</a:t>
                </a:r>
                <a:r>
                  <a:rPr lang="en-IN" sz="2800" i="1" dirty="0">
                    <a:solidFill>
                      <a:schemeClr val="accent6">
                        <a:lumMod val="75000"/>
                      </a:schemeClr>
                    </a:solidFill>
                  </a:rPr>
                  <a:t>f </a:t>
                </a:r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0</a:t>
                </a:r>
              </a:p>
              <a:p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Let </a:t>
                </a:r>
                <a:r>
                  <a:rPr lang="en-IN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ker</a:t>
                </a:r>
                <a:r>
                  <a:rPr lang="en-IN" sz="2800" i="1" dirty="0">
                    <a:solidFill>
                      <a:schemeClr val="accent6">
                        <a:lumMod val="75000"/>
                      </a:schemeClr>
                    </a:solidFill>
                  </a:rPr>
                  <a:t>f </a:t>
                </a:r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</a:t>
                </a:r>
              </a:p>
              <a:p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func>
                      <m:funcPr>
                        <m:ctrlPr>
                          <a:rPr lang="en-IN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r>
                          <a:rPr lang="en-IN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endParaRPr lang="en-IN" sz="2800" b="0" dirty="0" smtClean="0">
                  <a:solidFill>
                    <a:schemeClr val="accent6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=0=</m:t>
                      </m:r>
                      <m:r>
                        <a:rPr lang="en-I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IN" sz="28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(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since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is one-one)</a:t>
                </a:r>
              </a:p>
              <a:p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IN" sz="2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</a:t>
                </a:r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er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800" b="0" dirty="0" smtClean="0">
                  <a:solidFill>
                    <a:schemeClr val="accent6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Therefore, if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is one-one mapping then </a:t>
                </a:r>
                <a:r>
                  <a:rPr lang="en-IN" sz="2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ker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= 0.</a:t>
                </a:r>
              </a:p>
              <a:p>
                <a:endParaRPr lang="en-IN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3" y="169818"/>
                <a:ext cx="11129554" cy="7078861"/>
              </a:xfrm>
              <a:prstGeom prst="rect">
                <a:avLst/>
              </a:prstGeom>
              <a:blipFill>
                <a:blip r:embed="rId2"/>
                <a:stretch>
                  <a:fillRect l="-1643" t="-1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3802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5132" y="310219"/>
                <a:ext cx="9744892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Conversely, Let </a:t>
                </a:r>
                <a:r>
                  <a:rPr lang="en-IN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ker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 = K = 0</a:t>
                </a:r>
              </a:p>
              <a:p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  Let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(b)</a:t>
                </a:r>
              </a:p>
              <a:p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 Consider,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(a-b) 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(a+(-b))</a:t>
                </a:r>
              </a:p>
              <a:p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          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(a) +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IN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n-IN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IN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  [since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 is homomorphism]</a:t>
                </a:r>
              </a:p>
              <a:p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          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(a) -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(b)</a:t>
                </a:r>
              </a:p>
              <a:p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          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(b) -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(b</a:t>
                </a:r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[since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(b)]</a:t>
                </a:r>
              </a:p>
              <a:p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solidFill>
                      <a:schemeClr val="accent6">
                        <a:lumMod val="75000"/>
                      </a:schemeClr>
                    </a:solidFill>
                  </a:rPr>
                  <a:t>(a-b</a:t>
                </a:r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0    </a:t>
                </a:r>
              </a:p>
              <a:p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IN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r>
                          <a:rPr lang="en-IN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func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IN" sz="2800" b="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a:rPr lang="en-IN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I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 smtClean="0">
                  <a:solidFill>
                    <a:schemeClr val="accent6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Therefore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is one-one mapping.</a:t>
                </a:r>
              </a:p>
              <a:p>
                <a:endParaRPr lang="en-IN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IN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2" y="310219"/>
                <a:ext cx="9744892" cy="5693866"/>
              </a:xfrm>
              <a:prstGeom prst="rect">
                <a:avLst/>
              </a:prstGeom>
              <a:blipFill>
                <a:blip r:embed="rId2"/>
                <a:stretch>
                  <a:fillRect l="-1314" t="-1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31135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5132" y="104503"/>
                <a:ext cx="11260183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Isomorphism :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   Let R and R’ be two rings a mapping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 smtClean="0">
                    <a:solidFill>
                      <a:srgbClr val="FF0000"/>
                    </a:solidFill>
                  </a:rPr>
                  <a:t>  is called an isomorphism if 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800" dirty="0" smtClean="0">
                    <a:solidFill>
                      <a:srgbClr val="FF0000"/>
                    </a:solidFill>
                  </a:rPr>
                  <a:t> is one-one and onto.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sz="2800" b="0" dirty="0" smtClean="0">
                  <a:solidFill>
                    <a:srgbClr val="FF0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sz="2800" dirty="0" smtClean="0">
                  <a:solidFill>
                    <a:srgbClr val="FF0000"/>
                  </a:solidFill>
                </a:endParaRPr>
              </a:p>
              <a:p>
                <a:endParaRPr lang="en-IN" sz="2800" dirty="0">
                  <a:solidFill>
                    <a:srgbClr val="FF0000"/>
                  </a:solidFill>
                </a:endParaRPr>
              </a:p>
              <a:p>
                <a:r>
                  <a:rPr lang="en-IN" sz="3200" dirty="0" smtClean="0">
                    <a:solidFill>
                      <a:srgbClr val="7030A0"/>
                    </a:solidFill>
                  </a:rPr>
                  <a:t>Definition :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    Let R and R’ be two rings R is said to be embedded in R’ if there exist an isomorphism,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 smtClean="0">
                    <a:solidFill>
                      <a:srgbClr val="FF0000"/>
                    </a:solidFill>
                  </a:rPr>
                  <a:t>is called embedding.</a:t>
                </a:r>
              </a:p>
              <a:p>
                <a:endParaRPr lang="en-IN" sz="2800" dirty="0" smtClean="0">
                  <a:solidFill>
                    <a:srgbClr val="FF0000"/>
                  </a:solidFill>
                </a:endParaRPr>
              </a:p>
              <a:p>
                <a:r>
                  <a:rPr lang="en-IN" sz="3200" b="1" dirty="0" smtClean="0">
                    <a:solidFill>
                      <a:srgbClr val="FF0066"/>
                    </a:solidFill>
                  </a:rPr>
                  <a:t>Ideals :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  Let R be a ring and I be a subset of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 smtClean="0">
                    <a:solidFill>
                      <a:srgbClr val="FF0000"/>
                    </a:solidFill>
                  </a:rPr>
                  <a:t> then I is called an ideal of R if 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1. I is an additive subgroup of R</a:t>
                </a: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     i.e.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I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I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IN" sz="2800" dirty="0" smtClean="0">
                  <a:solidFill>
                    <a:srgbClr val="FF0000"/>
                  </a:solidFill>
                </a:endParaRPr>
              </a:p>
              <a:p>
                <a:r>
                  <a:rPr lang="en-IN" sz="2800" dirty="0" smtClean="0">
                    <a:solidFill>
                      <a:srgbClr val="FF0000"/>
                    </a:solidFill>
                  </a:rPr>
                  <a:t> 2.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I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xa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IN" sz="28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IN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2" y="104503"/>
                <a:ext cx="11260183" cy="7109639"/>
              </a:xfrm>
              <a:prstGeom prst="rect">
                <a:avLst/>
              </a:prstGeom>
              <a:blipFill>
                <a:blip r:embed="rId2"/>
                <a:stretch>
                  <a:fillRect l="-1408" t="-1115" r="-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9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9" y="0"/>
            <a:ext cx="1122099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00B0F0"/>
                </a:solidFill>
              </a:rPr>
              <a:t>Examples : </a:t>
            </a:r>
          </a:p>
          <a:p>
            <a:pPr marL="342900" indent="-342900">
              <a:buAutoNum type="arabicPeriod"/>
            </a:pPr>
            <a:r>
              <a:rPr lang="en-IN" sz="2800" dirty="0" smtClean="0">
                <a:solidFill>
                  <a:srgbClr val="FF66CC"/>
                </a:solidFill>
              </a:rPr>
              <a:t>For any ring R, {0} and R are ideal of R and these are called improper ideals and other ideals are </a:t>
            </a:r>
            <a:r>
              <a:rPr lang="en-IN" sz="2800" dirty="0">
                <a:solidFill>
                  <a:srgbClr val="FF66CC"/>
                </a:solidFill>
              </a:rPr>
              <a:t>called proper ideals</a:t>
            </a:r>
            <a:r>
              <a:rPr lang="en-IN" sz="2800" dirty="0" smtClean="0">
                <a:solidFill>
                  <a:srgbClr val="FF66CC"/>
                </a:solidFill>
              </a:rPr>
              <a:t>.</a:t>
            </a:r>
          </a:p>
          <a:p>
            <a:endParaRPr lang="en-IN" sz="2800" dirty="0" smtClean="0">
              <a:solidFill>
                <a:srgbClr val="FF66CC"/>
              </a:solidFill>
            </a:endParaRPr>
          </a:p>
          <a:p>
            <a:pPr marL="342900" indent="-342900">
              <a:buAutoNum type="arabicPeriod" startAt="2"/>
            </a:pPr>
            <a:r>
              <a:rPr lang="en-IN" sz="2800" dirty="0" smtClean="0">
                <a:solidFill>
                  <a:srgbClr val="FF66CC"/>
                </a:solidFill>
              </a:rPr>
              <a:t>If R = Z, I = </a:t>
            </a:r>
            <a:r>
              <a:rPr lang="en-IN" sz="2800" dirty="0" err="1" smtClean="0">
                <a:solidFill>
                  <a:srgbClr val="FF66CC"/>
                </a:solidFill>
              </a:rPr>
              <a:t>mZ</a:t>
            </a:r>
            <a:r>
              <a:rPr lang="en-IN" sz="2800" dirty="0" smtClean="0">
                <a:solidFill>
                  <a:srgbClr val="FF66CC"/>
                </a:solidFill>
              </a:rPr>
              <a:t>, m </a:t>
            </a:r>
            <a:r>
              <a:rPr lang="en-IN" sz="2800" dirty="0" smtClean="0">
                <a:solidFill>
                  <a:srgbClr val="FF66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≥ 0. Prove that I is an ideal of R.</a:t>
            </a:r>
          </a:p>
          <a:p>
            <a:r>
              <a:rPr lang="en-IN" sz="2800" dirty="0" smtClean="0">
                <a:solidFill>
                  <a:srgbClr val="FF66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 Clearly  I ⊂ R</a:t>
            </a:r>
          </a:p>
          <a:p>
            <a:r>
              <a:rPr lang="en-IN" sz="2800" dirty="0">
                <a:solidFill>
                  <a:srgbClr val="FF66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1. Let  mx, my </a:t>
            </a:r>
            <a:r>
              <a:rPr lang="el-GR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ϵ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err="1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mZ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= I</a:t>
            </a:r>
          </a:p>
          <a:p>
            <a:r>
              <a:rPr lang="en-IN" sz="2800" dirty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         mx – my = m(x - y) </a:t>
            </a:r>
            <a:r>
              <a:rPr lang="el-GR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ϵ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err="1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mZ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= I (since x – y </a:t>
            </a:r>
            <a:r>
              <a:rPr lang="el-GR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ϵ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Z)</a:t>
            </a:r>
          </a:p>
          <a:p>
            <a:r>
              <a:rPr lang="en-IN" sz="2800" dirty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         I is an additive subgroup of R = Z.</a:t>
            </a:r>
          </a:p>
          <a:p>
            <a:r>
              <a:rPr lang="en-IN" sz="2800" dirty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    2. mx </a:t>
            </a:r>
            <a:r>
              <a:rPr lang="el-GR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ϵ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I, u </a:t>
            </a:r>
            <a:r>
              <a:rPr lang="el-GR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ϵ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R</a:t>
            </a:r>
          </a:p>
          <a:p>
            <a:r>
              <a:rPr lang="en-IN" sz="2800" dirty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        (mx)u = m(</a:t>
            </a:r>
            <a:r>
              <a:rPr lang="en-IN" sz="2800" dirty="0" err="1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xu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) </a:t>
            </a:r>
            <a:r>
              <a:rPr lang="el-GR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ϵ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err="1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mZ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= I (since </a:t>
            </a:r>
            <a:r>
              <a:rPr lang="en-IN" sz="2800" dirty="0" err="1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xu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l-GR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ϵ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Z)</a:t>
            </a:r>
          </a:p>
          <a:p>
            <a:r>
              <a:rPr lang="en-IN" sz="2800" dirty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        u(mx) = (um)x     [Associative law]</a:t>
            </a:r>
          </a:p>
          <a:p>
            <a:r>
              <a:rPr lang="en-IN" sz="2800" dirty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                   = (mu)x     [ Commutative law]</a:t>
            </a:r>
          </a:p>
          <a:p>
            <a:r>
              <a:rPr lang="en-IN" sz="2800" dirty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                   = m(</a:t>
            </a:r>
            <a:r>
              <a:rPr lang="en-IN" sz="2800" dirty="0" err="1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ux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) </a:t>
            </a:r>
            <a:r>
              <a:rPr lang="el-GR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ϵ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err="1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mZ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= I</a:t>
            </a:r>
          </a:p>
          <a:p>
            <a:r>
              <a:rPr lang="en-IN" sz="2800" dirty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  Therefore, I is an ideal of R [ </a:t>
            </a:r>
            <a:r>
              <a:rPr lang="en-IN" sz="2800" dirty="0" err="1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mZ</a:t>
            </a:r>
            <a:r>
              <a:rPr lang="en-IN" sz="2800" dirty="0" smtClean="0">
                <a:solidFill>
                  <a:srgbClr val="FF66CC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is an ideal of Z]</a:t>
            </a:r>
          </a:p>
          <a:p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000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5210" y="574766"/>
                <a:ext cx="10829109" cy="5701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 smtClean="0"/>
                  <a:t>3.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IN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e>
                    </m:d>
                    <m:r>
                      <a:rPr lang="en-IN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an ideal of R</a:t>
                </a:r>
              </a:p>
              <a:p>
                <a:r>
                  <a:rPr lang="en-IN" sz="2800" dirty="0" smtClean="0">
                    <a:solidFill>
                      <a:srgbClr val="C00000"/>
                    </a:solidFill>
                  </a:rPr>
                  <a:t>Proof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Clearly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IN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(mod 6)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I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Therefore I is an additive subgroup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I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Then 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endParaRPr lang="en-IN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I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I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10" y="574766"/>
                <a:ext cx="10829109" cy="5701946"/>
              </a:xfrm>
              <a:prstGeom prst="rect">
                <a:avLst/>
              </a:prstGeom>
              <a:blipFill>
                <a:blip r:embed="rId2"/>
                <a:stretch>
                  <a:fillRect l="-1182" t="-9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6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5395" y="675893"/>
                <a:ext cx="8373291" cy="6584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Also,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IN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endParaRPr lang="en-I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I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I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because,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endParaRPr lang="en-I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I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I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en-I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≡ 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6</m:t>
                          </m:r>
                        </m:e>
                      </m:d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en-I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≡ 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6</m:t>
                          </m:r>
                        </m:e>
                      </m:d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en-I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≡ 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6</m:t>
                          </m:r>
                        </m:e>
                      </m:d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acc>
                    </m:oMath>
                  </m:oMathPara>
                </a14:m>
                <a:endParaRPr lang="en-I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≡ </m:t>
                      </m:r>
                      <m:acc>
                        <m:accPr>
                          <m:chr m:val="̅"/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I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6</m:t>
                          </m:r>
                        </m:e>
                      </m:d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I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Therefore,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sz="28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I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Similarly  we  can prove  for </a:t>
                </a:r>
                <a14:m>
                  <m:oMath xmlns:m="http://schemas.openxmlformats.org/officeDocument/2006/math">
                    <m:r>
                      <a:rPr lang="en-IN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IN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N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5" y="675893"/>
                <a:ext cx="8373291" cy="6584880"/>
              </a:xfrm>
              <a:prstGeom prst="rect">
                <a:avLst/>
              </a:prstGeom>
              <a:blipFill>
                <a:blip r:embed="rId2"/>
                <a:stretch>
                  <a:fillRect l="-874" t="-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1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1874137" cy="6678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3600" dirty="0">
                    <a:solidFill>
                      <a:srgbClr val="669900"/>
                    </a:solidFill>
                  </a:rPr>
                  <a:t>Proposition : </a:t>
                </a:r>
                <a:r>
                  <a:rPr lang="en-IN" sz="2800" dirty="0" smtClean="0">
                    <a:solidFill>
                      <a:srgbClr val="0070C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>
                    <a:solidFill>
                      <a:srgbClr val="0070C0"/>
                    </a:solidFill>
                  </a:rPr>
                  <a:t> be a homomorphism of R into R’ then K = </a:t>
                </a:r>
                <a:r>
                  <a:rPr lang="en-IN" sz="2800" dirty="0" err="1">
                    <a:solidFill>
                      <a:srgbClr val="0070C0"/>
                    </a:solidFill>
                  </a:rPr>
                  <a:t>ker</a:t>
                </a:r>
                <a:r>
                  <a:rPr lang="en-IN" sz="2800" i="1" dirty="0">
                    <a:solidFill>
                      <a:srgbClr val="0070C0"/>
                    </a:solidFill>
                  </a:rPr>
                  <a:t>f</a:t>
                </a:r>
                <a:r>
                  <a:rPr lang="en-IN" sz="2800" dirty="0">
                    <a:solidFill>
                      <a:srgbClr val="0070C0"/>
                    </a:solidFill>
                  </a:rPr>
                  <a:t>  is </a:t>
                </a:r>
              </a:p>
              <a:p>
                <a:r>
                  <a:rPr lang="en-IN" sz="2800" dirty="0" smtClean="0">
                    <a:solidFill>
                      <a:srgbClr val="0070C0"/>
                    </a:solidFill>
                  </a:rPr>
                  <a:t>      an ideal in R.</a:t>
                </a:r>
                <a:endParaRPr lang="en-IN" sz="2800" dirty="0">
                  <a:solidFill>
                    <a:srgbClr val="0070C0"/>
                  </a:solidFill>
                </a:endParaRPr>
              </a:p>
              <a:p>
                <a:r>
                  <a:rPr lang="en-IN" sz="2800" dirty="0">
                    <a:solidFill>
                      <a:srgbClr val="C00000"/>
                    </a:solidFill>
                  </a:rPr>
                  <a:t>Proof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IN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=0}</m:t>
                      </m:r>
                    </m:oMath>
                  </m:oMathPara>
                </a14:m>
                <a:endParaRPr lang="en-IN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rgbClr val="0070C0"/>
                    </a:solidFill>
                  </a:rPr>
                  <a:t>   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IN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sz="2800" dirty="0">
                    <a:solidFill>
                      <a:srgbClr val="0070C0"/>
                    </a:solidFill>
                  </a:rPr>
                  <a:t> [since f is a homomorphism]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=0−0=0</m:t>
                      </m:r>
                    </m:oMath>
                  </m:oMathPara>
                </a14:m>
                <a:endParaRPr lang="en-IN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IN" sz="28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rgbClr val="0070C0"/>
                    </a:solidFill>
                  </a:rPr>
                  <a:t>      Therefore, K is additive subgroup.</a:t>
                </a:r>
              </a:p>
              <a:p>
                <a:r>
                  <a:rPr lang="en-IN" sz="2800" dirty="0">
                    <a:solidFill>
                      <a:srgbClr val="0070C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sz="2800" dirty="0">
                    <a:solidFill>
                      <a:srgbClr val="0070C0"/>
                    </a:solidFill>
                  </a:rPr>
                  <a:t>  Consider,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</m:d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800" dirty="0">
                    <a:solidFill>
                      <a:srgbClr val="0070C0"/>
                    </a:solidFill>
                  </a:rPr>
                  <a:t> [since </a:t>
                </a:r>
                <a:r>
                  <a:rPr lang="en-IN" sz="2800" i="1" dirty="0">
                    <a:solidFill>
                      <a:srgbClr val="0070C0"/>
                    </a:solidFill>
                  </a:rPr>
                  <a:t>f </a:t>
                </a:r>
                <a:r>
                  <a:rPr lang="en-IN" sz="2800" dirty="0">
                    <a:solidFill>
                      <a:srgbClr val="0070C0"/>
                    </a:solidFill>
                  </a:rPr>
                  <a:t>is a homomorphism]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</m:d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8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874137" cy="6678751"/>
              </a:xfrm>
              <a:prstGeom prst="rect">
                <a:avLst/>
              </a:prstGeom>
              <a:blipFill>
                <a:blip r:embed="rId2"/>
                <a:stretch>
                  <a:fillRect l="-1540" t="-1369" r="-16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8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568962"/>
                <a:ext cx="812509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𝑥𝑎</m:t>
                        </m:r>
                      </m:e>
                    </m:d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IN" sz="2800" dirty="0">
                    <a:solidFill>
                      <a:srgbClr val="0070C0"/>
                    </a:solidFill>
                  </a:rPr>
                  <a:t>  [since </a:t>
                </a:r>
                <a:r>
                  <a:rPr lang="en-IN" sz="2800" i="1" dirty="0">
                    <a:solidFill>
                      <a:srgbClr val="0070C0"/>
                    </a:solidFill>
                  </a:rPr>
                  <a:t>f  </a:t>
                </a:r>
                <a:r>
                  <a:rPr lang="en-IN" sz="2800" dirty="0">
                    <a:solidFill>
                      <a:srgbClr val="0070C0"/>
                    </a:solidFill>
                  </a:rPr>
                  <a:t>is a homomorphism]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𝑥𝑎</m:t>
                          </m:r>
                        </m:e>
                      </m:d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8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𝑥𝑎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IN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sz="2800" dirty="0">
                  <a:solidFill>
                    <a:srgbClr val="0070C0"/>
                  </a:solidFill>
                </a:endParaRPr>
              </a:p>
              <a:p>
                <a:r>
                  <a:rPr lang="en-IN" sz="2800" dirty="0">
                    <a:solidFill>
                      <a:srgbClr val="0070C0"/>
                    </a:solidFill>
                  </a:rPr>
                  <a:t>    Therefore, K is a ideal in R.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8962"/>
                <a:ext cx="8125097" cy="1815882"/>
              </a:xfrm>
              <a:prstGeom prst="rect">
                <a:avLst/>
              </a:prstGeom>
              <a:blipFill>
                <a:blip r:embed="rId2"/>
                <a:stretch>
                  <a:fillRect t="-3020" b="-87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3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48" y="2246812"/>
            <a:ext cx="10750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Simple ring : 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 A ring R is called a Simple ring if it has no proper ideals [i.e. the only ideals of R are {0} and R which are improper ideals]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897"/>
            <a:ext cx="10515600" cy="1325563"/>
          </a:xfrm>
        </p:spPr>
        <p:txBody>
          <a:bodyPr/>
          <a:lstStyle/>
          <a:p>
            <a:r>
              <a:rPr lang="en-IN" b="1" u="sng" dirty="0" smtClean="0">
                <a:solidFill>
                  <a:srgbClr val="00B050"/>
                </a:solidFill>
              </a:rPr>
              <a:t>Definitions </a:t>
            </a:r>
            <a:r>
              <a:rPr lang="en-IN" b="1" dirty="0" smtClean="0">
                <a:solidFill>
                  <a:srgbClr val="00B050"/>
                </a:solidFill>
              </a:rPr>
              <a:t>: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7773"/>
            <a:ext cx="10515600" cy="4351338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R is called a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ring with unit element </a:t>
            </a:r>
            <a:r>
              <a:rPr lang="en-IN" dirty="0" smtClean="0">
                <a:solidFill>
                  <a:srgbClr val="C00000"/>
                </a:solidFill>
              </a:rPr>
              <a:t>if there exist an element e ϵ R such that ae = </a:t>
            </a:r>
            <a:r>
              <a:rPr lang="en-IN" dirty="0" err="1" smtClean="0">
                <a:solidFill>
                  <a:srgbClr val="C00000"/>
                </a:solidFill>
              </a:rPr>
              <a:t>ea</a:t>
            </a:r>
            <a:r>
              <a:rPr lang="en-IN" dirty="0" smtClean="0">
                <a:solidFill>
                  <a:srgbClr val="C00000"/>
                </a:solidFill>
              </a:rPr>
              <a:t> = a, Ɐ a ϵ R</a:t>
            </a:r>
          </a:p>
          <a:p>
            <a:r>
              <a:rPr lang="en-IN" dirty="0" smtClean="0">
                <a:solidFill>
                  <a:srgbClr val="C00000"/>
                </a:solidFill>
              </a:rPr>
              <a:t>R is called a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commutative ring</a:t>
            </a:r>
            <a:r>
              <a:rPr lang="en-IN" dirty="0" smtClean="0">
                <a:solidFill>
                  <a:srgbClr val="C00000"/>
                </a:solidFill>
              </a:rPr>
              <a:t> if ab = </a:t>
            </a:r>
            <a:r>
              <a:rPr lang="en-IN" dirty="0" err="1" smtClean="0">
                <a:solidFill>
                  <a:srgbClr val="C00000"/>
                </a:solidFill>
              </a:rPr>
              <a:t>ba</a:t>
            </a:r>
            <a:r>
              <a:rPr lang="en-IN" dirty="0" smtClean="0">
                <a:solidFill>
                  <a:srgbClr val="C00000"/>
                </a:solidFill>
              </a:rPr>
              <a:t> Ɐ a, b ϵ R </a:t>
            </a:r>
          </a:p>
          <a:p>
            <a:pPr marL="0" indent="0">
              <a:buNone/>
            </a:pP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8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Proposition </a:t>
            </a:r>
            <a:r>
              <a:rPr lang="en-IN" b="1" dirty="0" smtClean="0">
                <a:solidFill>
                  <a:srgbClr val="FF0000"/>
                </a:solidFill>
              </a:rPr>
              <a:t>: </a:t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dirty="0"/>
              <a:t> </a:t>
            </a:r>
            <a:r>
              <a:rPr lang="en-IN" dirty="0" smtClean="0"/>
              <a:t>              </a:t>
            </a:r>
            <a:r>
              <a:rPr lang="en-IN" sz="2800" dirty="0" smtClean="0">
                <a:solidFill>
                  <a:srgbClr val="00B050"/>
                </a:solidFill>
              </a:rPr>
              <a:t>Any field is a Simple ring.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Proof :</a:t>
                </a:r>
              </a:p>
              <a:p>
                <a:pPr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    Let R be a field. To show that the only ideals of R are {0} and R itself.</a:t>
                </a:r>
              </a:p>
              <a:p>
                <a:pPr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be a non-zero ideal of R [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0]</a:t>
                </a:r>
              </a:p>
              <a:p>
                <a:pPr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R [since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I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 ]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Since R is field there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such that </a:t>
                </a:r>
                <a:r>
                  <a:rPr lang="en-US" i="1" dirty="0" err="1" smtClean="0">
                    <a:solidFill>
                      <a:srgbClr val="7030A0"/>
                    </a:solidFill>
                  </a:rPr>
                  <a:t>aa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’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= </a:t>
                </a:r>
                <a:r>
                  <a:rPr lang="en-US" i="1" dirty="0" err="1" smtClean="0">
                    <a:solidFill>
                      <a:srgbClr val="7030A0"/>
                    </a:solidFill>
                  </a:rPr>
                  <a:t>a’a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= 1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′∈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R</a:t>
                </a:r>
              </a:p>
              <a:p>
                <a:pPr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[because I is an ideal]</a:t>
                </a:r>
              </a:p>
              <a:p>
                <a:pPr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97" t="-4342" r="-290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9194" y="101572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Now for any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.1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an ideal of R]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⟹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 R ⊂ I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I ⊂ R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get I = R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Therefore, R is a simple Ring.</a:t>
                </a:r>
                <a:endParaRPr lang="en-IN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194" y="1015728"/>
                <a:ext cx="10515600" cy="4351338"/>
              </a:xfrm>
              <a:blipFill>
                <a:blip r:embed="rId2"/>
                <a:stretch>
                  <a:fillRect l="-1159" t="-2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3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5949" y="179704"/>
                <a:ext cx="10515600" cy="62602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Proposition 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Let R be a commutative ring with 1 which is a simple ring. Then R is a field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 Let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and consider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To show that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 smtClean="0">
                    <a:solidFill>
                      <a:srgbClr val="7030A0"/>
                    </a:solidFill>
                  </a:rPr>
                  <a:t> ideal in 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𝑥𝑎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𝑦𝑎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N" b="0" dirty="0" smtClean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𝑥𝑎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𝑦𝑎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𝑠𝑖𝑛𝑐𝑒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Therefore, I is additive subgroup of R.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If z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dirty="0" smtClean="0">
                    <a:solidFill>
                      <a:srgbClr val="7030A0"/>
                    </a:solidFill>
                  </a:rPr>
                  <a:t> R,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i="1" dirty="0" smtClean="0">
                    <a:solidFill>
                      <a:srgbClr val="7030A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i="1" dirty="0" smtClean="0">
                    <a:solidFill>
                      <a:srgbClr val="7030A0"/>
                    </a:solidFill>
                  </a:rPr>
                  <a:t> 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𝑥𝑎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𝑥𝑎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i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Therefore, I is an ideal of R.</a:t>
                </a:r>
              </a:p>
              <a:p>
                <a:pPr marL="0" indent="0">
                  <a:buNone/>
                </a:pPr>
                <a:endParaRPr lang="en-IN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949" y="179704"/>
                <a:ext cx="10515600" cy="6260283"/>
              </a:xfrm>
              <a:blipFill>
                <a:blip r:embed="rId2"/>
                <a:stretch>
                  <a:fillRect l="-2087" t="-2726" r="-9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3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320" y="113329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=1.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IN" dirty="0" smtClean="0">
                    <a:solidFill>
                      <a:srgbClr val="7030A0"/>
                    </a:solidFill>
                  </a:rPr>
                  <a:t> and R is a simple ring its only ideals are {0} and R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Hence we must have </a:t>
                </a:r>
                <a:r>
                  <a:rPr lang="en-IN" i="1" dirty="0" smtClean="0">
                    <a:solidFill>
                      <a:srgbClr val="7030A0"/>
                    </a:solidFill>
                  </a:rPr>
                  <a:t>I = R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Therefore</a:t>
                </a:r>
                <a:r>
                  <a:rPr lang="en-IN" i="1" dirty="0" smtClean="0">
                    <a:solidFill>
                      <a:srgbClr val="7030A0"/>
                    </a:solidFill>
                  </a:rPr>
                  <a:t>, I = Ra = R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</m:t>
                    </m:r>
                  </m:oMath>
                </a14:m>
                <a:endParaRPr lang="en-IN" b="0" dirty="0" smtClean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i.e. 1 is a multiple of a.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I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>
                    <a:solidFill>
                      <a:srgbClr val="7030A0"/>
                    </a:solidFill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Therefore every non-zero element of R has a multiplicative inverse which shows that R is a field.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0" y="1133293"/>
                <a:ext cx="10515600" cy="4351338"/>
              </a:xfrm>
              <a:blipFill>
                <a:blip r:embed="rId2"/>
                <a:stretch>
                  <a:fillRect l="-1217" t="-2381" b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6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0891" y="901337"/>
                <a:ext cx="1067235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Definition :</a:t>
                </a:r>
              </a:p>
              <a:p>
                <a:endParaRPr lang="en-US" b="1" dirty="0" smtClean="0">
                  <a:solidFill>
                    <a:srgbClr val="FF66CC"/>
                  </a:solidFill>
                </a:endParaRPr>
              </a:p>
              <a:p>
                <a:endParaRPr lang="en-US" b="1" dirty="0" smtClean="0">
                  <a:solidFill>
                    <a:srgbClr val="FF66CC"/>
                  </a:solidFill>
                </a:endParaRPr>
              </a:p>
              <a:p>
                <a:r>
                  <a:rPr lang="en-US" dirty="0" smtClean="0">
                    <a:solidFill>
                      <a:srgbClr val="FF66CC"/>
                    </a:solidFill>
                  </a:rPr>
                  <a:t>      </a:t>
                </a:r>
                <a:r>
                  <a:rPr lang="en-US" sz="2800" dirty="0" smtClean="0">
                    <a:solidFill>
                      <a:srgbClr val="FF66CC"/>
                    </a:solidFill>
                  </a:rPr>
                  <a:t>Let R be a ring and I be a subset of R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66CC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66CC"/>
                        </a:solidFill>
                        <a:latin typeface="Cambria Math"/>
                      </a:rPr>
                      <m:t>I</m:t>
                    </m:r>
                    <m:r>
                      <a:rPr lang="en-US" sz="2800" i="1" smtClean="0">
                        <a:solidFill>
                          <a:srgbClr val="FF66CC"/>
                        </a:solidFill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FF66CC"/>
                        </a:solidFill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FF66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66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66CC"/>
                    </a:solidFill>
                  </a:rPr>
                  <a:t>I is called left(right) ideal of R if 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rgbClr val="FF66CC"/>
                    </a:solidFill>
                  </a:rPr>
                  <a:t>I is an additive subgroup of R</a:t>
                </a:r>
              </a:p>
              <a:p>
                <a:pPr/>
                <a:r>
                  <a:rPr lang="en-US" sz="2800" dirty="0">
                    <a:solidFill>
                      <a:srgbClr val="FF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800" dirty="0" smtClean="0">
                  <a:solidFill>
                    <a:srgbClr val="FF66CC"/>
                  </a:solidFill>
                </a:endParaRPr>
              </a:p>
              <a:p>
                <a:r>
                  <a:rPr lang="en-US" sz="2800" dirty="0" smtClean="0">
                    <a:solidFill>
                      <a:srgbClr val="FF66CC"/>
                    </a:solidFill>
                  </a:rPr>
                  <a:t>2.   For each 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𝑥𝑎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66CC"/>
                  </a:solidFill>
                </a:endParaRPr>
              </a:p>
              <a:p>
                <a:endParaRPr lang="en-IN" sz="2800" dirty="0" smtClean="0">
                  <a:solidFill>
                    <a:srgbClr val="FF66CC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" y="901337"/>
                <a:ext cx="10672354" cy="3847207"/>
              </a:xfrm>
              <a:prstGeom prst="rect">
                <a:avLst/>
              </a:prstGeom>
              <a:blipFill rotWithShape="1">
                <a:blip r:embed="rId2"/>
                <a:stretch>
                  <a:fillRect l="-2057" t="-2853" r="-629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>
              <a:solidFill>
                <a:srgbClr val="FF66CC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34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>
              <a:solidFill>
                <a:srgbClr val="FF66CC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34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348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66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334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>
              <a:solidFill>
                <a:srgbClr val="FF66CC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>
              <a:solidFill>
                <a:srgbClr val="FF66CC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9334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>
              <a:solidFill>
                <a:srgbClr val="FF66CC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383" y="444135"/>
                <a:ext cx="9797143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C00000"/>
                    </a:solidFill>
                  </a:rPr>
                  <a:t>Proposition :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      Let R be a ring with unit element(1) such that R has no proper ideals then R is a Skew field.</a:t>
                </a:r>
              </a:p>
              <a:p>
                <a:r>
                  <a:rPr lang="en-US" sz="3200" b="1" dirty="0" smtClean="0">
                    <a:solidFill>
                      <a:srgbClr val="00B050"/>
                    </a:solidFill>
                  </a:rPr>
                  <a:t>Proof :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and consider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𝑅𝑎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𝑥𝑎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}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  To show that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sz="3200" dirty="0">
                    <a:solidFill>
                      <a:srgbClr val="7030A0"/>
                    </a:solidFill>
                  </a:rPr>
                  <a:t> ideal in 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𝑥𝑎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𝑦𝑎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3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3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N" sz="32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𝑥𝑎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𝑦𝑎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𝑠𝑖𝑛𝑐𝑒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3200" dirty="0">
                  <a:solidFill>
                    <a:srgbClr val="7030A0"/>
                  </a:solidFill>
                </a:endParaRPr>
              </a:p>
              <a:p>
                <a:r>
                  <a:rPr lang="en-IN" sz="3200" dirty="0">
                    <a:solidFill>
                      <a:srgbClr val="7030A0"/>
                    </a:solidFill>
                  </a:rPr>
                  <a:t>Therefore, I is additive subgroup of R.</a:t>
                </a:r>
              </a:p>
              <a:p>
                <a:r>
                  <a:rPr lang="en-IN" sz="3200" dirty="0">
                    <a:solidFill>
                      <a:srgbClr val="7030A0"/>
                    </a:solidFill>
                  </a:rPr>
                  <a:t>If z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3200" dirty="0">
                    <a:solidFill>
                      <a:srgbClr val="7030A0"/>
                    </a:solidFill>
                  </a:rPr>
                  <a:t> R,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3200" i="1" dirty="0">
                    <a:solidFill>
                      <a:srgbClr val="7030A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3200" i="1" dirty="0">
                    <a:solidFill>
                      <a:srgbClr val="7030A0"/>
                    </a:solidFill>
                  </a:rPr>
                  <a:t> 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𝑥𝑎</m:t>
                          </m:r>
                        </m:e>
                      </m:d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</m:e>
                      </m:d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</a:endParaRPr>
              </a:p>
              <a:p>
                <a:r>
                  <a:rPr lang="en-IN" sz="3200" dirty="0">
                    <a:solidFill>
                      <a:srgbClr val="7030A0"/>
                    </a:solidFill>
                  </a:rPr>
                  <a:t>Therefore, I is </a:t>
                </a:r>
                <a:r>
                  <a:rPr lang="en-IN" sz="3200" dirty="0" smtClean="0">
                    <a:solidFill>
                      <a:srgbClr val="7030A0"/>
                    </a:solidFill>
                  </a:rPr>
                  <a:t>an left  </a:t>
                </a:r>
                <a:r>
                  <a:rPr lang="en-IN" sz="3200" dirty="0">
                    <a:solidFill>
                      <a:srgbClr val="7030A0"/>
                    </a:solidFill>
                  </a:rPr>
                  <a:t>ideal of R.</a:t>
                </a:r>
                <a:endParaRPr lang="en-I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3" y="444135"/>
                <a:ext cx="9797143" cy="6063198"/>
              </a:xfrm>
              <a:prstGeom prst="rect">
                <a:avLst/>
              </a:prstGeom>
              <a:blipFill>
                <a:blip r:embed="rId2"/>
                <a:stretch>
                  <a:fillRect l="-2489" t="-2113" b="-24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0064" y="191003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=1.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IN" dirty="0">
                    <a:solidFill>
                      <a:srgbClr val="7030A0"/>
                    </a:solidFill>
                  </a:rPr>
                  <a:t> and R is a simple ring its only ideals are {0} and R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</a:rPr>
                  <a:t>Hence we must have </a:t>
                </a:r>
                <a:r>
                  <a:rPr lang="en-IN" i="1" dirty="0">
                    <a:solidFill>
                      <a:srgbClr val="7030A0"/>
                    </a:solidFill>
                  </a:rPr>
                  <a:t>I = R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</a:rPr>
                  <a:t>Therefore</a:t>
                </a:r>
                <a:r>
                  <a:rPr lang="en-IN" i="1" dirty="0">
                    <a:solidFill>
                      <a:srgbClr val="7030A0"/>
                    </a:solidFill>
                  </a:rPr>
                  <a:t>, I = Ra = R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</m:t>
                    </m:r>
                  </m:oMath>
                </a14:m>
                <a:endParaRPr lang="en-IN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</a:rPr>
                  <a:t>i.e. 1 is a multiple of a.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IN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solidFill>
                      <a:srgbClr val="7030A0"/>
                    </a:solidFill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IN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</a:rPr>
                  <a:t>Therefore every non-zero element of R has a multiplicative inverse which shows that R is a </a:t>
                </a:r>
                <a:r>
                  <a:rPr lang="en-IN" dirty="0" err="1" smtClean="0">
                    <a:solidFill>
                      <a:srgbClr val="7030A0"/>
                    </a:solidFill>
                  </a:rPr>
                  <a:t>skewfield</a:t>
                </a:r>
                <a:r>
                  <a:rPr lang="en-IN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64" y="1910031"/>
                <a:ext cx="10515600" cy="4351338"/>
              </a:xfrm>
              <a:blipFill rotWithShape="1">
                <a:blip r:embed="rId2"/>
                <a:stretch>
                  <a:fillRect l="-1217" t="-224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6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634" y="1716257"/>
                <a:ext cx="11299372" cy="4357971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4400" b="1" dirty="0" smtClean="0">
                    <a:solidFill>
                      <a:srgbClr val="00B050"/>
                    </a:solidFill>
                  </a:rPr>
                  <a:t>Definition : </a:t>
                </a:r>
              </a:p>
              <a:p>
                <a:pPr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    Let I and J be the ideals of R then the sum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I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I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>
                  <a:buNone/>
                </a:pPr>
                <a:r>
                  <a:rPr lang="en-IN" dirty="0" smtClean="0">
                    <a:solidFill>
                      <a:srgbClr val="7030A0"/>
                    </a:solidFill>
                  </a:rPr>
                  <a:t>and the product 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𝐼𝐽</m:t>
                      </m:r>
                      <m:r>
                        <a:rPr lang="en-I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nary>
                        <m:naryPr>
                          <m:chr m:val="∑"/>
                          <m:ctrlP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⎸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IN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𝑎𝑟𝑏𝑖𝑡𝑟𝑎𝑟𝑦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dirty="0" smtClean="0">
                  <a:solidFill>
                    <a:srgbClr val="7030A0"/>
                  </a:solidFill>
                </a:endParaRP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sz="4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634" y="1716257"/>
                <a:ext cx="11299372" cy="4357971"/>
              </a:xfrm>
              <a:blipFill rotWithShape="1">
                <a:blip r:embed="rId2"/>
                <a:stretch>
                  <a:fillRect l="-2213" t="-4342" b="-2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76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1761027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Proposition :</a:t>
            </a:r>
            <a:br>
              <a:rPr lang="en-US" sz="6600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   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en-US" sz="3100" dirty="0">
                <a:solidFill>
                  <a:srgbClr val="C00000"/>
                </a:solidFill>
              </a:rPr>
              <a:t>For any ideals I and J, the sum I + J is also an ideal of R.</a:t>
            </a:r>
            <a:r>
              <a:rPr lang="en-IN" sz="3100" dirty="0">
                <a:solidFill>
                  <a:srgbClr val="C00000"/>
                </a:solidFill>
              </a:rPr>
              <a:t/>
            </a:r>
            <a:br>
              <a:rPr lang="en-IN" sz="3100" dirty="0">
                <a:solidFill>
                  <a:srgbClr val="C00000"/>
                </a:solidFill>
              </a:rPr>
            </a:br>
            <a:endParaRPr lang="en-US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2945" y="2096086"/>
                <a:ext cx="10515600" cy="41230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 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 ⎸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Let us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is an additive subgroup of R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945" y="2096086"/>
                <a:ext cx="10515600" cy="4123080"/>
              </a:xfrm>
              <a:blipFill rotWithShape="1">
                <a:blip r:embed="rId2"/>
                <a:stretch>
                  <a:fillRect l="-1217" t="-3254" b="-15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8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393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z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Therefore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is also an ideal of R.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3932"/>
                <a:ext cx="10515600" cy="4351338"/>
              </a:xfrm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Examples: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 smtClean="0">
                <a:solidFill>
                  <a:schemeClr val="accent4"/>
                </a:solidFill>
              </a:rPr>
              <a:t>R = Z, the set of integers is a ring for usual addition and multiplication also Z is a commutative ring with unit element 1.</a:t>
            </a:r>
          </a:p>
          <a:p>
            <a:pPr marL="514350" indent="-514350">
              <a:buAutoNum type="arabicPeriod"/>
            </a:pPr>
            <a:r>
              <a:rPr lang="en-IN" dirty="0" smtClean="0">
                <a:solidFill>
                  <a:schemeClr val="accent4"/>
                </a:solidFill>
              </a:rPr>
              <a:t>R = 2Z, the set of even integer is also a ring with usual addition and multiplication. It is a commutative ring without unit element.</a:t>
            </a:r>
          </a:p>
          <a:p>
            <a:pPr marL="514350" indent="-514350">
              <a:buAutoNum type="arabicPeriod"/>
            </a:pPr>
            <a:r>
              <a:rPr lang="en-IN" dirty="0" smtClean="0">
                <a:solidFill>
                  <a:schemeClr val="accent4"/>
                </a:solidFill>
              </a:rPr>
              <a:t>Let R = C[0,1] be the set of all real valued continuous functions on [0,1] defined addition and multiplication as 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4"/>
                </a:solidFill>
              </a:rPr>
              <a:t> </a:t>
            </a:r>
            <a:r>
              <a:rPr lang="en-IN" dirty="0" smtClean="0">
                <a:solidFill>
                  <a:schemeClr val="accent4"/>
                </a:solidFill>
              </a:rPr>
              <a:t>     (x + y)(t) = x(t) + y((t)   and (</a:t>
            </a:r>
            <a:r>
              <a:rPr lang="en-IN" dirty="0" err="1" smtClean="0">
                <a:solidFill>
                  <a:schemeClr val="accent4"/>
                </a:solidFill>
              </a:rPr>
              <a:t>xy</a:t>
            </a:r>
            <a:r>
              <a:rPr lang="en-IN" dirty="0" smtClean="0">
                <a:solidFill>
                  <a:schemeClr val="accent4"/>
                </a:solidFill>
              </a:rPr>
              <a:t>)(t) = x(t)y(t), t</a:t>
            </a:r>
            <a:r>
              <a:rPr lang="el-GR" dirty="0" smtClean="0">
                <a:solidFill>
                  <a:schemeClr val="accent4"/>
                </a:solidFill>
              </a:rPr>
              <a:t>ϵ</a:t>
            </a:r>
            <a:r>
              <a:rPr lang="en-IN" dirty="0" smtClean="0">
                <a:solidFill>
                  <a:schemeClr val="accent4"/>
                </a:solidFill>
              </a:rPr>
              <a:t>[0,1]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4"/>
                </a:solidFill>
              </a:rPr>
              <a:t> </a:t>
            </a:r>
            <a:r>
              <a:rPr lang="en-IN" dirty="0" smtClean="0">
                <a:solidFill>
                  <a:schemeClr val="accent4"/>
                </a:solidFill>
              </a:rPr>
              <a:t>     R is a commutative ring with unit element as a constant function 1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4"/>
                </a:solidFill>
              </a:rPr>
              <a:t> </a:t>
            </a:r>
          </a:p>
          <a:p>
            <a:pPr marL="514350" indent="-514350">
              <a:buAutoNum type="arabicPeriod"/>
            </a:pPr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6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5" y="1293223"/>
            <a:ext cx="11353800" cy="4870677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Exercise :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1.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Show that the intersection of 2 ideals is an ideal.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2. Show that if I and J are ideals in R,          is not an ideal in general also  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show that           is an ideal </a:t>
            </a:r>
            <a:r>
              <a:rPr lang="en-US" dirty="0" err="1" smtClean="0">
                <a:solidFill>
                  <a:srgbClr val="FFC000"/>
                </a:solidFill>
              </a:rPr>
              <a:t>iff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3. Let R be a ring and a </a:t>
            </a:r>
            <a:r>
              <a:rPr lang="el-GR" dirty="0" smtClean="0">
                <a:solidFill>
                  <a:srgbClr val="FFC000"/>
                </a:solidFill>
              </a:rPr>
              <a:t>ϵ</a:t>
            </a:r>
            <a:r>
              <a:rPr lang="en-US" dirty="0" smtClean="0">
                <a:solidFill>
                  <a:srgbClr val="FFC000"/>
                </a:solidFill>
              </a:rPr>
              <a:t> R show that,                                           is a left ideal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of R (left annihilator of a)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Similarly,                                           is a right ideal of R (right annihilator of a)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7366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8435" y="4611189"/>
            <a:ext cx="3305175" cy="476250"/>
          </a:xfrm>
          <a:prstGeom prst="rect">
            <a:avLst/>
          </a:prstGeom>
          <a:noFill/>
        </p:spPr>
      </p:pic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7369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726" y="3605348"/>
            <a:ext cx="3305175" cy="476250"/>
          </a:xfrm>
          <a:prstGeom prst="rect">
            <a:avLst/>
          </a:prstGeom>
          <a:noFill/>
        </p:spPr>
      </p:pic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7372" name="Picture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5143" y="3043646"/>
            <a:ext cx="1866900" cy="476250"/>
          </a:xfrm>
          <a:prstGeom prst="rect">
            <a:avLst/>
          </a:prstGeom>
          <a:noFill/>
        </p:spPr>
      </p:pic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7374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3783" y="2547258"/>
            <a:ext cx="685800" cy="476250"/>
          </a:xfrm>
          <a:prstGeom prst="rect">
            <a:avLst/>
          </a:prstGeom>
          <a:noFill/>
        </p:spPr>
      </p:pic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7376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068" y="3082834"/>
            <a:ext cx="685800" cy="47625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6859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1.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Show that the intersection of 2 ideals is an </a:t>
            </a:r>
            <a:r>
              <a:rPr lang="en-US" sz="2800" dirty="0" smtClean="0">
                <a:solidFill>
                  <a:srgbClr val="FFC000"/>
                </a:solidFill>
              </a:rPr>
              <a:t>ideal.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1051"/>
                <a:ext cx="10515600" cy="52363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=  Let I and J be any two ideals.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To prove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is also an ideal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dirty="0" smtClean="0"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dirty="0"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 Since </a:t>
                </a:r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𝑖𝑑𝑒𝑎𝑙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Therefore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𝑖𝑑𝑒𝑎𝑙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Therefore 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dirty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dirty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dirty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  <a:ea typeface="Cambria Math"/>
                  </a:rPr>
                  <a:t>Therefore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dirty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1051"/>
                <a:ext cx="10515600" cy="5236357"/>
              </a:xfrm>
              <a:blipFill rotWithShape="1">
                <a:blip r:embed="rId2"/>
                <a:stretch>
                  <a:fillRect l="-1217" t="-1863" b="-49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6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2369"/>
                <a:ext cx="10515600" cy="5684594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 Also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b="0" dirty="0" smtClean="0">
                    <a:ea typeface="Cambria Math"/>
                  </a:rPr>
                  <a:t>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>
                    <a:ea typeface="Cambria Math"/>
                  </a:rPr>
                  <a:t>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en-US" dirty="0" smtClean="0"/>
                  <a:t>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Therefore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is an ideal.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just"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just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2369"/>
                <a:ext cx="10515600" cy="5684594"/>
              </a:xfrm>
              <a:blipFill rotWithShape="1">
                <a:blip r:embed="rId2"/>
                <a:stretch>
                  <a:fillRect l="-1217" t="-1717" b="-55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7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100" dirty="0" smtClean="0">
                    <a:solidFill>
                      <a:srgbClr val="FFC000"/>
                    </a:solidFill>
                  </a:rPr>
                  <a:t>2. Show that if I and J are ideals in R,  </a:t>
                </a:r>
                <a:r>
                  <a:rPr lang="en-US" sz="3100" dirty="0">
                    <a:solidFill>
                      <a:srgbClr val="FFC000"/>
                    </a:solidFill>
                  </a:rPr>
                  <a:t>is not an ideal in general also     </a:t>
                </a:r>
                <a:br>
                  <a:rPr lang="en-US" sz="3100" dirty="0">
                    <a:solidFill>
                      <a:srgbClr val="FFC000"/>
                    </a:solidFill>
                  </a:rPr>
                </a:br>
                <a:r>
                  <a:rPr lang="en-US" sz="3100" dirty="0">
                    <a:solidFill>
                      <a:srgbClr val="FFC000"/>
                    </a:solidFill>
                  </a:rPr>
                  <a:t>      show that </a:t>
                </a:r>
                <a:r>
                  <a:rPr lang="en-US" sz="31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100" dirty="0">
                    <a:solidFill>
                      <a:srgbClr val="FFC000"/>
                    </a:solidFill>
                  </a:rPr>
                  <a:t>is an ideal </a:t>
                </a:r>
                <a:r>
                  <a:rPr lang="en-US" sz="3100" dirty="0" err="1" smtClean="0">
                    <a:solidFill>
                      <a:srgbClr val="FFC000"/>
                    </a:solidFill>
                  </a:rPr>
                  <a:t>iff</a:t>
                </a:r>
                <a:r>
                  <a:rPr lang="en-US" sz="31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solidFill>
                          <a:srgbClr val="FFC000"/>
                        </a:solidFill>
                        <a:latin typeface="Cambria Math"/>
                      </a:rPr>
                      <m:t>𝐼</m:t>
                    </m:r>
                    <m:r>
                      <a:rPr lang="en-US" sz="3100" b="0" i="1" smtClean="0">
                        <a:solidFill>
                          <a:srgbClr val="FFC000"/>
                        </a:solidFill>
                        <a:latin typeface="Cambria Math"/>
                      </a:rPr>
                      <m:t>⊂</m:t>
                    </m:r>
                    <m:r>
                      <a:rPr lang="en-US" sz="3100" b="0" i="1" smtClean="0">
                        <a:solidFill>
                          <a:srgbClr val="FFC000"/>
                        </a:solidFill>
                        <a:latin typeface="Cambria Math"/>
                      </a:rPr>
                      <m:t>𝐽</m:t>
                    </m:r>
                    <m:r>
                      <a:rPr lang="en-US" sz="3100" b="0" i="1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a:rPr lang="en-US" sz="3100" b="0" i="1" smtClean="0">
                        <a:solidFill>
                          <a:srgbClr val="FFC000"/>
                        </a:solidFill>
                        <a:latin typeface="Cambria Math"/>
                      </a:rPr>
                      <m:t>𝑜𝑟</m:t>
                    </m:r>
                    <m:r>
                      <a:rPr lang="en-US" sz="3100" b="0" i="1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a:rPr lang="en-US" sz="3100" b="0" i="1" smtClean="0">
                        <a:solidFill>
                          <a:srgbClr val="FFC000"/>
                        </a:solidFill>
                        <a:latin typeface="Cambria Math"/>
                      </a:rPr>
                      <m:t>𝐽</m:t>
                    </m:r>
                    <m:r>
                      <a:rPr lang="en-US" sz="3100" i="1">
                        <a:solidFill>
                          <a:srgbClr val="FFC000"/>
                        </a:solidFill>
                        <a:latin typeface="Cambria Math"/>
                      </a:rPr>
                      <m:t>⊂</m:t>
                    </m:r>
                    <m:r>
                      <a:rPr lang="en-US" sz="3100" b="0" i="1" smtClean="0">
                        <a:solidFill>
                          <a:srgbClr val="FFC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3100" dirty="0">
                    <a:solidFill>
                      <a:srgbClr val="FFC000"/>
                    </a:solidFill>
                  </a:rPr>
                  <a:t/>
                </a:r>
                <a:br>
                  <a:rPr lang="en-US" sz="3100" dirty="0">
                    <a:solidFill>
                      <a:srgbClr val="FFC000"/>
                    </a:solidFill>
                  </a:rPr>
                </a:br>
                <a:endParaRPr lang="en-US" sz="31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17" t="-4147" b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571591"/>
            <a:ext cx="11377747" cy="5502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Quotient ring :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Let R be a ring and   be an ideal in R. Consider,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In       addition and multiplications are defined as, 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is a ring and it is a ring of R by the ideal 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is called as Quotient ring.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8391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4652" y="1097280"/>
            <a:ext cx="2943225" cy="857250"/>
          </a:xfrm>
          <a:prstGeom prst="rect">
            <a:avLst/>
          </a:prstGeom>
          <a:noFill/>
        </p:spPr>
      </p:pic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8393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457" y="4185013"/>
            <a:ext cx="238125" cy="857250"/>
          </a:xfrm>
          <a:prstGeom prst="rect">
            <a:avLst/>
          </a:prstGeom>
          <a:noFill/>
        </p:spPr>
      </p:pic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8395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835" y="3226526"/>
            <a:ext cx="238125" cy="857250"/>
          </a:xfrm>
          <a:prstGeom prst="rect">
            <a:avLst/>
          </a:prstGeom>
          <a:noFill/>
        </p:spPr>
      </p:pic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8397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965" y="1685109"/>
            <a:ext cx="238125" cy="857250"/>
          </a:xfrm>
          <a:prstGeom prst="rect">
            <a:avLst/>
          </a:prstGeom>
          <a:noFill/>
        </p:spPr>
      </p:pic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8399" name="Picture 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5738" y="2782389"/>
            <a:ext cx="3562350" cy="476250"/>
          </a:xfrm>
          <a:prstGeom prst="rect">
            <a:avLst/>
          </a:prstGeom>
          <a:noFill/>
        </p:spPr>
      </p:pic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8402" name="Picture 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0788" y="2416629"/>
            <a:ext cx="4714875" cy="476250"/>
          </a:xfrm>
          <a:prstGeom prst="rect">
            <a:avLst/>
          </a:prstGeom>
          <a:noFill/>
        </p:spPr>
      </p:pic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8405" name="Picture 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0251" y="3370217"/>
            <a:ext cx="142875" cy="476250"/>
          </a:xfrm>
          <a:prstGeom prst="rect">
            <a:avLst/>
          </a:prstGeom>
          <a:noFill/>
        </p:spPr>
      </p:pic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8407" name="Picture 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1291" y="1293223"/>
            <a:ext cx="142875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4800" dirty="0" smtClean="0">
                <a:solidFill>
                  <a:srgbClr val="C00000"/>
                </a:solidFill>
              </a:rPr>
              <a:t>Example :</a:t>
            </a:r>
          </a:p>
          <a:p>
            <a:pPr>
              <a:buNone/>
            </a:pPr>
            <a:r>
              <a:rPr lang="en-IN" dirty="0" smtClean="0">
                <a:solidFill>
                  <a:srgbClr val="00B0F0"/>
                </a:solidFill>
              </a:rPr>
              <a:t>    If R = Z, I = </a:t>
            </a:r>
            <a:r>
              <a:rPr lang="en-IN" dirty="0" err="1" smtClean="0">
                <a:solidFill>
                  <a:srgbClr val="00B0F0"/>
                </a:solidFill>
              </a:rPr>
              <a:t>nZ</a:t>
            </a:r>
            <a:r>
              <a:rPr lang="en-IN" dirty="0" smtClean="0">
                <a:solidFill>
                  <a:srgbClr val="00B0F0"/>
                </a:solidFill>
              </a:rPr>
              <a:t> then the quotient ring      is the ring Z</a:t>
            </a:r>
            <a:r>
              <a:rPr lang="en-IN" baseline="-25000" dirty="0" smtClean="0">
                <a:solidFill>
                  <a:srgbClr val="00B0F0"/>
                </a:solidFill>
              </a:rPr>
              <a:t>n </a:t>
            </a:r>
            <a:r>
              <a:rPr lang="en-IN" dirty="0" smtClean="0">
                <a:solidFill>
                  <a:srgbClr val="00B0F0"/>
                </a:solidFill>
              </a:rPr>
              <a:t>of residue classes modulo n.</a:t>
            </a:r>
          </a:p>
          <a:p>
            <a:pPr>
              <a:buNone/>
            </a:pPr>
            <a:endParaRPr lang="en-IN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6742" y="2416628"/>
            <a:ext cx="238125" cy="857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1" y="1982379"/>
            <a:ext cx="1163682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First Isomorphism Theorem :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accent4"/>
                </a:solidFill>
              </a:rPr>
              <a:t>    </a:t>
            </a:r>
            <a:r>
              <a:rPr lang="en-US" dirty="0" smtClean="0">
                <a:solidFill>
                  <a:schemeClr val="accent4"/>
                </a:solidFill>
              </a:rPr>
              <a:t>Let                   be a homomorphism of R  onto     . Let                    then   is an ideal in R and   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3223" y="2913018"/>
            <a:ext cx="1409700" cy="476250"/>
          </a:xfrm>
          <a:prstGeom prst="rect">
            <a:avLst/>
          </a:prstGeom>
          <a:noFill/>
        </p:spPr>
      </p:pic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-180975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8263" y="2886892"/>
            <a:ext cx="314325" cy="476250"/>
          </a:xfrm>
          <a:prstGeom prst="rect">
            <a:avLst/>
          </a:prstGeom>
          <a:noFill/>
        </p:spPr>
      </p:pic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8607" y="2886891"/>
            <a:ext cx="1352550" cy="476250"/>
          </a:xfrm>
          <a:prstGeom prst="rect">
            <a:avLst/>
          </a:prstGeom>
          <a:noFill/>
        </p:spPr>
      </p:pic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9415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80915" y="2899954"/>
            <a:ext cx="142875" cy="476250"/>
          </a:xfrm>
          <a:prstGeom prst="rect">
            <a:avLst/>
          </a:prstGeom>
          <a:noFill/>
        </p:spPr>
      </p:pic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5635" y="3304903"/>
            <a:ext cx="1019175" cy="857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8" y="169817"/>
                <a:ext cx="12061371" cy="653143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IN" sz="3300" dirty="0" smtClean="0">
                    <a:solidFill>
                      <a:schemeClr val="accent4"/>
                    </a:solidFill>
                  </a:rPr>
                  <a:t>4. R is a set of all 2x2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330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</m:d>
                    <m: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IN" sz="3300" dirty="0" smtClean="0">
                    <a:solidFill>
                      <a:schemeClr val="accent4"/>
                    </a:solidFill>
                  </a:rPr>
                  <a:t> real numbers. R is a ring defined by </a:t>
                </a:r>
                <a:endParaRPr lang="en-IN" sz="33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N" sz="3300" dirty="0" smtClean="0">
                    <a:solidFill>
                      <a:schemeClr val="accent4"/>
                    </a:solidFill>
                  </a:rPr>
                  <a:t>    addition and multiplication as,</a:t>
                </a:r>
              </a:p>
              <a:p>
                <a:pPr marL="0" indent="0">
                  <a:buNone/>
                </a:pPr>
                <a:endParaRPr lang="en-IN" sz="3300" i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330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3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33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33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33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IN" sz="33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3300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IN" sz="33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3300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33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33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33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33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N" sz="33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IN" sz="3300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330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IN" sz="33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IN" sz="3300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IN" sz="33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3300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IN" sz="33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3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IN" sz="33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3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33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N" sz="3300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33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IN" sz="33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3300" dirty="0" smtClean="0">
                    <a:solidFill>
                      <a:schemeClr val="accent4"/>
                    </a:solidFill>
                  </a:rPr>
                  <a:t> are the real numbers. </a:t>
                </a:r>
              </a:p>
              <a:p>
                <a:pPr marL="0" indent="0">
                  <a:buNone/>
                </a:pPr>
                <a:endParaRPr lang="en-IN" sz="3300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N" sz="3300" dirty="0" smtClean="0">
                    <a:solidFill>
                      <a:schemeClr val="accent4"/>
                    </a:solidFill>
                  </a:rPr>
                  <a:t>       The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30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0    0</m:t>
                            </m:r>
                          </m:e>
                          <m:e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0    0</m:t>
                            </m:r>
                          </m:e>
                        </m:eqArr>
                      </m:e>
                    </m:d>
                  </m:oMath>
                </a14:m>
                <a:r>
                  <a:rPr lang="en-IN" sz="3300" dirty="0" smtClean="0">
                    <a:solidFill>
                      <a:schemeClr val="accent4"/>
                    </a:solidFill>
                  </a:rPr>
                  <a:t> is the zero element in 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3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</m:d>
                  </m:oMath>
                </a14:m>
                <a:r>
                  <a:rPr lang="en-IN" sz="3300" dirty="0" smtClean="0">
                    <a:solidFill>
                      <a:schemeClr val="accent4"/>
                    </a:solidFill>
                  </a:rPr>
                  <a:t> is the inverse element of  </a:t>
                </a:r>
              </a:p>
              <a:p>
                <a:pPr marL="0" indent="0">
                  <a:buNone/>
                </a:pPr>
                <a:r>
                  <a:rPr lang="en-IN" sz="3300" dirty="0" smtClean="0">
                    <a:solidFill>
                      <a:schemeClr val="accent4"/>
                    </a:solidFill>
                  </a:rPr>
                  <a:t>    matrix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3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</m:d>
                    <m:r>
                      <a:rPr lang="en-IN" sz="33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IN" sz="3300" dirty="0" smtClean="0">
                    <a:solidFill>
                      <a:schemeClr val="accent4"/>
                    </a:solidFill>
                  </a:rPr>
                  <a:t>R is ring with unit element  I=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3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1     0</m:t>
                            </m:r>
                          </m:e>
                          <m:e>
                            <m:r>
                              <a:rPr lang="en-IN" sz="33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0     1</m:t>
                            </m:r>
                          </m:e>
                        </m:eqArr>
                      </m:e>
                    </m:d>
                    <m:r>
                      <a:rPr lang="en-IN" sz="3300" b="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N" sz="3300" dirty="0" smtClean="0">
                    <a:solidFill>
                      <a:schemeClr val="accent4"/>
                    </a:solidFill>
                  </a:rPr>
                  <a:t>and it is not commutative             because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IN" sz="33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IN" sz="3300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IN" sz="33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IN" sz="33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IN" sz="330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IN" sz="3300" dirty="0" smtClean="0">
                    <a:solidFill>
                      <a:schemeClr val="accent4"/>
                    </a:solidFill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3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33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IN" sz="33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IN" sz="3300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IN" sz="33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8" y="169817"/>
                <a:ext cx="12061371" cy="6531430"/>
              </a:xfrm>
              <a:blipFill>
                <a:blip r:embed="rId5"/>
                <a:stretch>
                  <a:fillRect l="-910" t="-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1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1825625"/>
                <a:ext cx="10948851" cy="4351338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 startAt="5"/>
                </a:pPr>
                <a:r>
                  <a:rPr lang="en-IN" dirty="0" smtClean="0">
                    <a:solidFill>
                      <a:schemeClr val="accent4"/>
                    </a:solidFill>
                  </a:rPr>
                  <a:t>Let </a:t>
                </a:r>
                <a:r>
                  <a:rPr lang="en-IN" dirty="0">
                    <a:solidFill>
                      <a:schemeClr val="accent4"/>
                    </a:solidFill>
                  </a:rPr>
                  <a:t>R be the set of rational, real or complex number, then R is a </a:t>
                </a:r>
                <a:endParaRPr lang="en-IN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accent4"/>
                    </a:solidFill>
                  </a:rPr>
                  <a:t>commutative ring with a  unit element 1 with usual +.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accent4"/>
                    </a:solidFill>
                  </a:rPr>
                  <a:t>6.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ad>
                          <m:radPr>
                            <m:degHide m:val="on"/>
                            <m:ctrlPr>
                              <a:rPr lang="en-IN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rad>
                        <m:r>
                          <a:rPr lang="en-IN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IN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a:rPr lang="en-IN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IN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accent4"/>
                    </a:solidFill>
                  </a:rPr>
                  <a:t>   This is a ring for usual addition and multiplication of complex number, it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accent4"/>
                    </a:solidFill>
                  </a:rPr>
                  <a:t>is also a commutative ring with unit element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1+0</m:t>
                    </m:r>
                    <m:rad>
                      <m:radPr>
                        <m:degHide m:val="on"/>
                        <m:ctrlPr>
                          <a:rPr lang="en-IN" i="1">
                            <a:solidFill>
                              <a:schemeClr val="accent4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−5 </m:t>
                        </m:r>
                      </m:e>
                    </m:rad>
                    <m:r>
                      <a:rPr lang="en-I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 smtClean="0">
                    <a:solidFill>
                      <a:schemeClr val="accent4"/>
                    </a:solidFill>
                  </a:rPr>
                  <a:t>.</a:t>
                </a:r>
                <a:endParaRPr lang="en-IN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825625"/>
                <a:ext cx="10948851" cy="4351338"/>
              </a:xfrm>
              <a:blipFill>
                <a:blip r:embed="rId5"/>
                <a:stretch>
                  <a:fillRect l="-1169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1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-574765"/>
            <a:ext cx="10515600" cy="1476104"/>
          </a:xfrm>
        </p:spPr>
        <p:txBody>
          <a:bodyPr>
            <a:normAutofit/>
          </a:bodyPr>
          <a:lstStyle/>
          <a:p>
            <a:r>
              <a:rPr lang="en-IN" sz="4000" b="1" u="sng" dirty="0" smtClean="0">
                <a:solidFill>
                  <a:srgbClr val="0070C0"/>
                </a:solidFill>
              </a:rPr>
              <a:t>Proposition</a:t>
            </a:r>
            <a:r>
              <a:rPr lang="en-IN" sz="4000" b="1" dirty="0" smtClean="0">
                <a:solidFill>
                  <a:srgbClr val="0070C0"/>
                </a:solidFill>
              </a:rPr>
              <a:t>:</a:t>
            </a:r>
            <a:endParaRPr lang="en-IN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943" y="365760"/>
                <a:ext cx="10515600" cy="54323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FF0000"/>
                    </a:solidFill>
                  </a:rPr>
                  <a:t>Let R be a ring then,</a:t>
                </a:r>
              </a:p>
              <a:p>
                <a:pPr marL="514350" indent="-514350">
                  <a:buAutoNum type="arabicPeriod"/>
                </a:pPr>
                <a:r>
                  <a:rPr lang="en-IN" dirty="0" smtClean="0">
                    <a:solidFill>
                      <a:srgbClr val="FF0000"/>
                    </a:solidFill>
                  </a:rPr>
                  <a:t>a.0 = 0.a = 0, Ɐ a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ϵ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 R</a:t>
                </a:r>
              </a:p>
              <a:p>
                <a:pPr marL="514350" indent="-514350">
                  <a:buAutoNum type="arabicPeriod"/>
                </a:pPr>
                <a:r>
                  <a:rPr lang="en-IN" dirty="0" smtClean="0">
                    <a:solidFill>
                      <a:srgbClr val="FF0000"/>
                    </a:solidFill>
                  </a:rPr>
                  <a:t>a(-b) = (-a)b = -(ab), a, b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ϵ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 R</a:t>
                </a:r>
              </a:p>
              <a:p>
                <a:pPr marL="514350" indent="-514350">
                  <a:buAutoNum type="arabicPeriod"/>
                </a:pPr>
                <a:r>
                  <a:rPr lang="en-IN" dirty="0" smtClean="0">
                    <a:solidFill>
                      <a:srgbClr val="FF0000"/>
                    </a:solidFill>
                  </a:rPr>
                  <a:t>(-a)(-b) = ab, a, b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ϵ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 R</a:t>
                </a:r>
              </a:p>
              <a:p>
                <a:pPr marL="0" indent="0">
                  <a:buNone/>
                </a:pPr>
                <a:r>
                  <a:rPr lang="en-IN" u="sng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:</a:t>
                </a:r>
              </a:p>
              <a:p>
                <a:pPr marL="514350" indent="-514350">
                  <a:buAutoNum type="arabicPeriod"/>
                </a:pPr>
                <a:r>
                  <a:rPr lang="en-IN" dirty="0" smtClean="0">
                    <a:solidFill>
                      <a:srgbClr val="00B050"/>
                    </a:solidFill>
                  </a:rPr>
                  <a:t>a.0 = a(0+0)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   a.0 =a.0 + a.0 (by distributive law)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   Let a.0 = b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    b = b + b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   b + 0 = b + b (by identity law)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    0 = b (by cancellation property for addition)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</a:rPr>
                  <a:t> b = 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>       i.e.  a.0 = 0</a:t>
                </a:r>
                <a:endParaRPr lang="en-IN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IN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943" y="365760"/>
                <a:ext cx="10515600" cy="5432381"/>
              </a:xfrm>
              <a:blipFill>
                <a:blip r:embed="rId5"/>
                <a:stretch>
                  <a:fillRect l="-1217" t="-1796" b="-249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3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82880"/>
            <a:ext cx="10515600" cy="65183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endParaRPr lang="en-IN" sz="8600" dirty="0"/>
          </a:p>
          <a:p>
            <a:pPr marL="0" indent="0">
              <a:buNone/>
            </a:pPr>
            <a:r>
              <a:rPr lang="en-IN" sz="8600" dirty="0"/>
              <a:t>       </a:t>
            </a:r>
            <a:r>
              <a:rPr lang="en-IN" sz="11200" dirty="0">
                <a:solidFill>
                  <a:srgbClr val="00B050"/>
                </a:solidFill>
              </a:rPr>
              <a:t>Similarly 0.a = 0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      Therefore, a.0 = 0.a =</a:t>
            </a:r>
            <a:r>
              <a:rPr lang="en-IN" sz="11200" dirty="0" smtClean="0">
                <a:solidFill>
                  <a:srgbClr val="00B050"/>
                </a:solidFill>
              </a:rPr>
              <a:t>0</a:t>
            </a:r>
          </a:p>
          <a:p>
            <a:pPr marL="0" indent="0">
              <a:buNone/>
            </a:pPr>
            <a:r>
              <a:rPr lang="en-IN" sz="11200" dirty="0" smtClean="0">
                <a:solidFill>
                  <a:srgbClr val="00B050"/>
                </a:solidFill>
              </a:rPr>
              <a:t>2. 0 = 0.b (from property 1)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0 = [a + (-a)]b (by inverse law for addition)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0 = </a:t>
            </a:r>
            <a:r>
              <a:rPr lang="en-IN" sz="11200" dirty="0" err="1" smtClean="0">
                <a:solidFill>
                  <a:srgbClr val="00B050"/>
                </a:solidFill>
              </a:rPr>
              <a:t>a.b</a:t>
            </a:r>
            <a:r>
              <a:rPr lang="en-IN" sz="11200" dirty="0" smtClean="0">
                <a:solidFill>
                  <a:srgbClr val="00B050"/>
                </a:solidFill>
              </a:rPr>
              <a:t> + (-a).b (by distributive law)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Therefore, (-a)b additive inverse of </a:t>
            </a:r>
            <a:r>
              <a:rPr lang="en-IN" sz="11200" dirty="0" err="1" smtClean="0">
                <a:solidFill>
                  <a:srgbClr val="00B050"/>
                </a:solidFill>
              </a:rPr>
              <a:t>a.b</a:t>
            </a:r>
            <a:endParaRPr lang="en-IN" sz="11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 -(ab) = (-a)b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 Therefore, (-a)b = -(ab)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 Similarly, a(-b) = -(ab)</a:t>
            </a:r>
          </a:p>
          <a:p>
            <a:pPr marL="0" indent="0">
              <a:buNone/>
            </a:pPr>
            <a:r>
              <a:rPr lang="en-IN" sz="11200" dirty="0" smtClean="0">
                <a:solidFill>
                  <a:srgbClr val="00B050"/>
                </a:solidFill>
              </a:rPr>
              <a:t>3. (-a)(-b) = -(</a:t>
            </a:r>
            <a:r>
              <a:rPr lang="en-IN" sz="11200" dirty="0" err="1" smtClean="0">
                <a:solidFill>
                  <a:srgbClr val="00B050"/>
                </a:solidFill>
              </a:rPr>
              <a:t>ax</a:t>
            </a:r>
            <a:r>
              <a:rPr lang="en-IN" sz="11200" dirty="0" smtClean="0">
                <a:solidFill>
                  <a:srgbClr val="00B050"/>
                </a:solidFill>
              </a:rPr>
              <a:t>) (let –b = x) [by property 2]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             = -[a(-b)]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             = -[-ab]  (by Property 2)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00B050"/>
                </a:solidFill>
              </a:rPr>
              <a:t> </a:t>
            </a:r>
            <a:r>
              <a:rPr lang="en-IN" sz="11200" dirty="0" smtClean="0">
                <a:solidFill>
                  <a:srgbClr val="00B050"/>
                </a:solidFill>
              </a:rPr>
              <a:t>     (-a)(-b) = ab</a:t>
            </a:r>
            <a:endParaRPr lang="en-IN" sz="11200" dirty="0">
              <a:solidFill>
                <a:srgbClr val="00B05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7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8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0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0.7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6696</Words>
  <Application>Microsoft Office PowerPoint</Application>
  <PresentationFormat>Custom</PresentationFormat>
  <Paragraphs>560</Paragraphs>
  <Slides>56</Slides>
  <Notes>0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RING THOERY</vt:lpstr>
      <vt:lpstr>Definition:</vt:lpstr>
      <vt:lpstr>PowerPoint Presentation</vt:lpstr>
      <vt:lpstr>Definitions :</vt:lpstr>
      <vt:lpstr>Examples:</vt:lpstr>
      <vt:lpstr>PowerPoint Presentation</vt:lpstr>
      <vt:lpstr>PowerPoint Presentation</vt:lpstr>
      <vt:lpstr>Proposition:</vt:lpstr>
      <vt:lpstr>PowerPoint Presentation</vt:lpstr>
      <vt:lpstr>Exercises: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Proposition :                 Any field is a Simple ring.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Proposition :         For any ideals I and J, the sum I + J is also an ideal of R. </vt:lpstr>
      <vt:lpstr>PowerPoint Presentation</vt:lpstr>
      <vt:lpstr>PowerPoint Presentation</vt:lpstr>
      <vt:lpstr>1. Show that the intersection of 2 ideals is an ideal.</vt:lpstr>
      <vt:lpstr>PowerPoint Presentation</vt:lpstr>
      <vt:lpstr>2. Show that if I and J are ideals in R,  is not an ideal in general also            show that  is an ideal iff I⊂J or J⊂I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 THOERY</dc:title>
  <dc:creator>Dell</dc:creator>
  <cp:lastModifiedBy>SHK</cp:lastModifiedBy>
  <cp:revision>144</cp:revision>
  <dcterms:created xsi:type="dcterms:W3CDTF">2020-07-14T11:42:51Z</dcterms:created>
  <dcterms:modified xsi:type="dcterms:W3CDTF">2020-09-20T05:58:31Z</dcterms:modified>
</cp:coreProperties>
</file>